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9" d="100"/>
          <a:sy n="129" d="100"/>
        </p:scale>
        <p:origin x="120"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00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Vielen Dank für Ihre Zeit. Jede Familie hält bedeutende Private Equity Zusagen, die noch nicht abgerufen sind, und dieses Kapital liegt derzeit überwiegend auf Tagesgeld. Heute möchten wir zeigen, wie die Reserve so aufgebaut werden kann, dass jeder Abruf bedient wird und zugleich mehr Kapital Ertrag erwirtschaftet. Die Balken rechts zeigen ein illustratives Abrufmuster, das wir in der gesamten Präsentation verwenden.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Vier Teile. Wir beginnen mit der Aufgabe selbst: wann Abrufe kommen, was das Halten von Liquidität kostet und welche Informationen wir benötigen. Danach vergleichen wir sechs Lösungen und schließen mit zwei illustrativen Portfolios und den nächsten Schritten.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Muster links ist eine Planungskonvention und keine Prognose. Es unterstellt neue Zusagen; eine Familie mit älteren Fonds sieht einen schnelleren Start und einen längeren Nachlauf kleiner Abrufe. Entscheidend ist, dass die Höhe bekannt ist, der Zeitpunkt aber nicht. Deshalb braucht die Reserve klare Regeln und nicht nur eine einzelne Anlage.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Geldmarktfonds sind die realistische Alternative zu Tagesgeld, daher verwenden wir sie als Vergleichsmaßstab. Selbst gegenüber dieser höheren Basis kosten EUR 30 Mio. in Geldmarktfonds statt in dreijährigen Investment Grade Anleihen rund EUR 0,4 Mio. pro Jahr. Gegenüber Tagesgeld mit 0,60% wäre die Lücke mehr als doppelt so groß. Die Einlagendurchschnitte links zeigen, wo die Familien möglicherweise starten.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 ist die zentrale Abwägung der Präsentation. Ein Schritt nach rechts erhöht den erwarteten Ertrag und das Risiko, dass die Reserve weniger wert ist als die Abrufe, wenn sie kommen. Die Kreditlinie beseitigt dieses Risiko nicht; sie verschafft Zeit, damit Anlagen nicht zu einem Tiefpunkt verkauft werden müssen.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Stufen machen aus der Abwägung eine Regel. Geld, das bald gebraucht wird, muss an jedem Tag verfügbar sein. Geld, das in zwei oder drei Jahren gebraucht wird, kann in Instrumenten gebunden werden, die rechtzeitig fällig werden. Nur Geld, das später oder vielleicht nie gebraucht wird, sollte Marktrisiken tragen.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Parameter vier und fünf entscheiden, wie weit sich die Reserve in Richtung Aktien bewegen kann. Eine Familie mit großem liquidem Vermögen außerhalb der Reserve kann innerhalb der Reserve eine geringere Finanzierungssicherheit akzeptieren, weil eine Lücke anderweitig gedeckt werden könnte. Parameter sechs entscheidet, ob eine Kreditlinie Teil der Lösung ist.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Erträge sind unterschiedlicher Natur. Die Zahlen für Geldmarkt und Anleihen sind aktuelle Renditen und ein vernünftiger Anhaltspunkt für den Ertrag über die Haltedauer, wenn Anleihen bis zur Fälligkeit gehalten werden. Die Aktienzahl ist ein historischer Durchschnitt und sagt wenig über ein einzelnes Jahr aus. Der Wert für das ausgewogene Portfolio sollte aus den Kapitalmarktannahmen des UBS CIO für die gewählte Mischung stammen.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negativen Szenarien sollten mit jeder Familie besprochen werden. Bei den risikoärmeren Lösungen kosten sie Ertrag oder verursachen kleine Kurseffekte. Bei ausgewogenen Portfolios und Aktien können sie die Reserve unter die zu finanzierenden Abrufe drücken. Deshalb gehören diese Lösungen zu Geld, das erst später gebraucht wird.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 ist die Basis jeder Reserve. Mit angenommenen 2,5% nach Kosten ist sie zugleich der Vergleichsmaßstab für alle anderen Lösungen auf Seite 5, und sie trägt kein Marktrisiko. Die wichtigste Entscheidung ist die Höhe des Puffers über den in den nächsten zwölf Monaten erwarteten Abrufen.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Festgeld eignet sich für Abrufe mit bekanntem Termin, etwa einen bereits angekündigten Abruf, und für einen Teil des Puffers. Der Zins ist für die Laufzeit fest, was vor einem sinkenden EZB Satz schützt, während die Liquidität bis zur Fälligkeit gebunden ist. Die aktuelle Zinstabelle zeigt, ob die angebotenen Sätze Geldmarktfonds über denselben Zeitraum übertreffen.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Leiter wandelt einen unsicheren Marktwert in einen bekannten Betrag zu einem bekannten Termin, sofern die Emittenten zurückzahlen. Die Renditen sind beim Kauf fixiert, eine spätere Zinssenkung der EZB verringert sie also nicht. Der Preis dafür ist ein kleines Kursrisiko, falls eine Anleihe vor Fälligkeit verkauft werden muss.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Wir zeigen 2022, weil in diesem Jahr die Diversifikation zwischen Aktien und Anleihen nicht geholfen hat. Ein ausgewogenes Portfolio passt zu Geld, das spät genug gebraucht wird, um sich von einem solchen Jahr zu erholen. Der erwartete Ertrag für das gewählte Profil sollte aus den Kapitalmarktannahmen des UBS CIO stammen.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Aktien haben gegenüber dem Private Equity Programm selbst den geringsten Renditenachteil, aber über wenige Jahre die größte Bandbreite an Ergebnissen. Mit der Kreditlinie stellt sich nach einem Einbruch die Frage, wie lange finanziert wird. Deshalb gehören Größe, Kosten und Sicherheitenregeln von Anfang an in die Lösung.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beiden Produkte liegen an unterschiedlichen Stellen der Skala auf Seite 6. Das Kapitalschutzprodukt verhält sich wie eine Anleihe mit Aktienchance und passt zu einem bekannten Abruftermin. Der Barrier Reverse Convertible verdient einen Kupon, indem er Aktienrisiko unterhalb der Barriere übernimmt, und gehört daher zu späteren Abrufen. Beide tragen das Kreditrisiko des Emittenten.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Festgeld über sechs Monate sichert 3% für einen Teil des Puffers, während Geldmarktfonds die Liquidität für die ersten Abrufe täglich verfügbar halten. Diese Reserve trägt kein Aktienrisiko außer über das Kapitalschutzprodukt, dessen Kapital bei Fälligkeit durch den Emittenten geschützt ist. Jede Tranche wird kurz vor den Abrufen fällig, die sie finanzieren soll. Die EUR 0,94 Mio. sind der Ertrag des ersten Jahres auf den Anfangsbestand; mit jedem bezahlten Abruf sinken Bestand und Ertrag.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Szenario zwei verdient in der Diskussion die meiste Zeit. Die Antwort ist ein kleiner und vorübergehender Preis: Ein Teil der nächsten Anleihetranche wird früher verkauft, oder eine kurzfristige Kreditlinie überbrückt die Lücke bis zur Fälligkeit. Beides ändert das Gesamtbild der Reserve nicht.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Abrufe der ersten zwei Jahre werden genau wie in einer konservativen Reserve finanziert. Der Unterschied liegt darin, was die Abrufe ab dem dritten Jahr finanziert: Aktien und ein Barriereprodukt statt Anleihen. Das erhöht den erwarteten Ertrag und macht das Ergebnis von den Märkten ab Jahr drei abhängig, mit der Kreditlinie als Sicherheitsnetz.</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Szenario drei ist der Prüfstein für diese Reserve. Müsste eine Familie ihr Private Equity Programm nach einem solchen Einbruch verlangsamen, passt Beispiel 1 oder eine Mischung der beiden Beispiele besser. Die Kreditlinie hilft nur, wenn die Familie bereit ist, für eine gewisse Zeit Kredit aufzunehmen, und die nötigen Sicherheiten hat.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0700" y="482600"/>
            <a:ext cx="11150600" cy="350520"/>
          </a:xfrm>
          <a:prstGeom prst="rect">
            <a:avLst/>
          </a:prstGeom>
          <a:noFill/>
          <a:ln/>
        </p:spPr>
        <p:txBody>
          <a:bodyPr wrap="square" lIns="0" tIns="0" rIns="0" bIns="0" rtlCol="0" anchor="t"/>
          <a:lstStyle>
            <a:lvl1pPr marL="0" indent="0" algn="l">
              <a:lnSpc>
                <a:spcPct val="115000"/>
              </a:lnSpc>
              <a:buNone/>
              <a:defRPr lang="en-US" sz="2400" dirty="0">
                <a:solidFill>
                  <a:srgbClr val="000000"/>
                </a:solidFill>
                <a:latin typeface="Arial" pitchFamily="34" charset="0"/>
                <a:ea typeface="Arial" pitchFamily="34" charset="-122"/>
                <a:cs typeface="Arial" pitchFamily="34" charset="-120"/>
              </a:defRPr>
            </a:lvl1pPr>
          </a:lstStyle>
          <a:p>
            <a:pPr marL="0" indent="0" algn="l">
              <a:lnSpc>
                <a:spcPct val="115000"/>
              </a:lnSpc>
              <a:buNone/>
            </a:pPr>
            <a:endParaRPr lang="en-US" sz="2400" dirty="0"/>
          </a:p>
        </p:txBody>
      </p:sp>
      <p:sp>
        <p:nvSpPr>
          <p:cNvPr id="3" name="Text Placeholder 2"/>
          <p:cNvSpPr>
            <a:spLocks noGrp="1"/>
          </p:cNvSpPr>
          <p:nvPr>
            <p:ph type="body" idx="101"/>
          </p:nvPr>
        </p:nvSpPr>
        <p:spPr>
          <a:xfrm>
            <a:off x="520700" y="1137920"/>
            <a:ext cx="10858500" cy="4907280"/>
          </a:xfrm>
          <a:prstGeom prst="rect">
            <a:avLst/>
          </a:prstGeom>
          <a:noFill/>
          <a:ln/>
        </p:spPr>
        <p:txBody>
          <a:bodyPr wrap="square" lIns="0" tIns="0" rIns="0" bIns="0" rtlCol="0" anchor="t"/>
          <a:lstStyle>
            <a:lvl1pPr marL="0" indent="0" algn="l">
              <a:lnSpc>
                <a:spcPct val="140000"/>
              </a:lnSpc>
              <a:buNone/>
              <a:defRPr lang="en-US" sz="1600" dirty="0">
                <a:solidFill>
                  <a:srgbClr val="000000"/>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0700" y="482600"/>
            <a:ext cx="11150600" cy="350520"/>
          </a:xfrm>
          <a:prstGeom prst="rect">
            <a:avLst/>
          </a:prstGeom>
          <a:noFill/>
          <a:ln/>
        </p:spPr>
        <p:txBody>
          <a:bodyPr wrap="square" lIns="0" tIns="0" rIns="0" bIns="0" rtlCol="0" anchor="t"/>
          <a:lstStyle>
            <a:lvl1pPr marL="0" indent="0" algn="l">
              <a:lnSpc>
                <a:spcPct val="115000"/>
              </a:lnSpc>
              <a:buNone/>
              <a:defRPr lang="en-US" sz="2400" dirty="0">
                <a:solidFill>
                  <a:srgbClr val="000000"/>
                </a:solidFill>
                <a:latin typeface="Arial" pitchFamily="34" charset="0"/>
                <a:ea typeface="Arial" pitchFamily="34" charset="-122"/>
                <a:cs typeface="Arial" pitchFamily="34" charset="-120"/>
              </a:defRPr>
            </a:lvl1pPr>
          </a:lstStyle>
          <a:p>
            <a:pPr marL="0" indent="0" algn="l">
              <a:lnSpc>
                <a:spcPct val="115000"/>
              </a:lnSpc>
              <a:buNone/>
            </a:pPr>
            <a:endParaRPr lang="en-US" sz="2400" dirty="0"/>
          </a:p>
        </p:txBody>
      </p:sp>
      <p:sp>
        <p:nvSpPr>
          <p:cNvPr id="3" name="Text Placeholder 2"/>
          <p:cNvSpPr>
            <a:spLocks noGrp="1"/>
          </p:cNvSpPr>
          <p:nvPr>
            <p:ph type="body" idx="101"/>
          </p:nvPr>
        </p:nvSpPr>
        <p:spPr>
          <a:xfrm>
            <a:off x="520700" y="1137920"/>
            <a:ext cx="10858500" cy="4907280"/>
          </a:xfrm>
          <a:prstGeom prst="rect">
            <a:avLst/>
          </a:prstGeom>
          <a:noFill/>
          <a:ln/>
        </p:spPr>
        <p:txBody>
          <a:bodyPr wrap="square" lIns="0" tIns="0" rIns="0" bIns="0" rtlCol="0" anchor="t"/>
          <a:lstStyle>
            <a:lvl1pPr marL="0" indent="0" algn="l">
              <a:lnSpc>
                <a:spcPct val="140000"/>
              </a:lnSpc>
              <a:buNone/>
              <a:defRPr lang="en-US" sz="1600" dirty="0">
                <a:solidFill>
                  <a:srgbClr val="000000"/>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66000" y="1270000"/>
            <a:ext cx="3924300" cy="444500"/>
          </a:xfrm>
          <a:prstGeom prst="rect">
            <a:avLst/>
          </a:prstGeom>
          <a:noFill/>
          <a:ln/>
        </p:spPr>
        <p:txBody>
          <a:bodyPr wrap="square" lIns="0" tIns="0" rIns="0" bIns="0" rtlCol="0" anchor="t">
            <a:normAutofit/>
          </a:bodyPr>
          <a:lstStyle/>
          <a:p>
            <a:pPr marL="0" indent="0" algn="l">
              <a:lnSpc>
                <a:spcPts val="3300"/>
              </a:lnSpc>
              <a:buNone/>
            </a:pPr>
            <a:r>
              <a:rPr lang="en-US" sz="3000" dirty="0">
                <a:solidFill>
                  <a:srgbClr val="000000"/>
                </a:solidFill>
                <a:latin typeface="Arial" pitchFamily="34" charset="0"/>
                <a:ea typeface="Arial" pitchFamily="34" charset="-122"/>
                <a:cs typeface="Arial" pitchFamily="34" charset="-120"/>
              </a:rPr>
              <a:t>EUR 10 bis 50 Mio.</a:t>
            </a:r>
            <a:endParaRPr lang="en-US" sz="3000" dirty="0"/>
          </a:p>
        </p:txBody>
      </p:sp>
      <p:sp>
        <p:nvSpPr>
          <p:cNvPr id="3" name="Text 1"/>
          <p:cNvSpPr/>
          <p:nvPr/>
        </p:nvSpPr>
        <p:spPr>
          <a:xfrm>
            <a:off x="7366000" y="1752600"/>
            <a:ext cx="3924300"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offene Private Equity Zusagen je Familie</a:t>
            </a:r>
            <a:endParaRPr lang="en-US" sz="1300" dirty="0"/>
          </a:p>
        </p:txBody>
      </p:sp>
      <p:pic>
        <p:nvPicPr>
          <p:cNvPr id="4" name="Image 0" descr="Illustratives Abrufmuster: 15%, 25%, 24%, 14% und 9% der Zusagen in den Jahren eins bis fünf abgerufen, danach 13%"/>
          <p:cNvPicPr>
            <a:picLocks noChangeAspect="1"/>
          </p:cNvPicPr>
          <p:nvPr/>
        </p:nvPicPr>
        <p:blipFill>
          <a:blip r:embed="rId3"/>
          <a:srcRect/>
          <a:stretch/>
        </p:blipFill>
        <p:spPr>
          <a:xfrm>
            <a:off x="7366000" y="2222500"/>
            <a:ext cx="3810000" cy="2413000"/>
          </a:xfrm>
          <a:prstGeom prst="rect">
            <a:avLst/>
          </a:prstGeom>
        </p:spPr>
      </p:pic>
      <p:sp>
        <p:nvSpPr>
          <p:cNvPr id="5" name="Text 2"/>
          <p:cNvSpPr/>
          <p:nvPr/>
        </p:nvSpPr>
        <p:spPr>
          <a:xfrm>
            <a:off x="7435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1</a:t>
            </a:r>
            <a:endParaRPr lang="en-US" sz="1000" dirty="0"/>
          </a:p>
        </p:txBody>
      </p:sp>
      <p:sp>
        <p:nvSpPr>
          <p:cNvPr id="6" name="Text 3"/>
          <p:cNvSpPr/>
          <p:nvPr/>
        </p:nvSpPr>
        <p:spPr>
          <a:xfrm>
            <a:off x="8070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2</a:t>
            </a:r>
            <a:endParaRPr lang="en-US" sz="1000" dirty="0"/>
          </a:p>
        </p:txBody>
      </p:sp>
      <p:sp>
        <p:nvSpPr>
          <p:cNvPr id="7" name="Text 4"/>
          <p:cNvSpPr/>
          <p:nvPr/>
        </p:nvSpPr>
        <p:spPr>
          <a:xfrm>
            <a:off x="8705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
        <p:nvSpPr>
          <p:cNvPr id="8" name="Text 5"/>
          <p:cNvSpPr/>
          <p:nvPr/>
        </p:nvSpPr>
        <p:spPr>
          <a:xfrm>
            <a:off x="9340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4</a:t>
            </a:r>
            <a:endParaRPr lang="en-US" sz="1000" dirty="0"/>
          </a:p>
        </p:txBody>
      </p:sp>
      <p:sp>
        <p:nvSpPr>
          <p:cNvPr id="9" name="Text 6"/>
          <p:cNvSpPr/>
          <p:nvPr/>
        </p:nvSpPr>
        <p:spPr>
          <a:xfrm>
            <a:off x="9975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5</a:t>
            </a:r>
            <a:endParaRPr lang="en-US" sz="1000" dirty="0"/>
          </a:p>
        </p:txBody>
      </p:sp>
      <p:sp>
        <p:nvSpPr>
          <p:cNvPr id="10" name="Text 7"/>
          <p:cNvSpPr/>
          <p:nvPr/>
        </p:nvSpPr>
        <p:spPr>
          <a:xfrm>
            <a:off x="10610850" y="4559300"/>
            <a:ext cx="4953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6+</a:t>
            </a:r>
            <a:endParaRPr lang="en-US" sz="1000" dirty="0"/>
          </a:p>
        </p:txBody>
      </p:sp>
      <p:sp>
        <p:nvSpPr>
          <p:cNvPr id="11" name="Text 8"/>
          <p:cNvSpPr/>
          <p:nvPr/>
        </p:nvSpPr>
        <p:spPr>
          <a:xfrm>
            <a:off x="7366000" y="4864100"/>
            <a:ext cx="3924300"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Illustratives Abrufmuster: abgerufener Anteil der Zusage pro Jahr</a:t>
            </a:r>
            <a:endParaRPr lang="en-US" sz="1000" dirty="0"/>
          </a:p>
        </p:txBody>
      </p:sp>
      <p:sp>
        <p:nvSpPr>
          <p:cNvPr id="12" name="Text 9"/>
          <p:cNvSpPr>
            <a:spLocks noGrp="1"/>
          </p:cNvSpPr>
          <p:nvPr>
            <p:ph type="title"/>
          </p:nvPr>
        </p:nvSpPr>
        <p:spPr>
          <a:xfrm>
            <a:off x="520700" y="2032000"/>
            <a:ext cx="6409690" cy="1198880"/>
          </a:xfrm>
          <a:prstGeom prst="rect">
            <a:avLst/>
          </a:prstGeom>
          <a:noFill/>
          <a:ln/>
        </p:spPr>
        <p:txBody>
          <a:bodyPr wrap="square" lIns="0" tIns="0" rIns="0" bIns="0" rtlCol="0" anchor="t">
            <a:normAutofit/>
          </a:bodyPr>
          <a:lstStyle/>
          <a:p>
            <a:pPr marL="0" indent="0" algn="l">
              <a:lnSpc>
                <a:spcPts val="4620"/>
              </a:lnSpc>
              <a:buNone/>
            </a:pPr>
            <a:r>
              <a:rPr lang="en-US" sz="4200" b="0" i="0" dirty="0">
                <a:solidFill>
                  <a:srgbClr val="000000"/>
                </a:solidFill>
                <a:latin typeface="Arial" pitchFamily="34" charset="0"/>
                <a:ea typeface="Arial" pitchFamily="34" charset="-122"/>
                <a:cs typeface="Arial" pitchFamily="34" charset="-120"/>
              </a:rPr>
              <a:t>Offene Kapitalzusagen gezielt anlegen</a:t>
            </a:r>
            <a:endParaRPr lang="en-US" sz="4200" dirty="0"/>
          </a:p>
        </p:txBody>
      </p:sp>
      <p:sp>
        <p:nvSpPr>
          <p:cNvPr id="13" name="Text 10"/>
          <p:cNvSpPr/>
          <p:nvPr/>
        </p:nvSpPr>
        <p:spPr>
          <a:xfrm>
            <a:off x="520700" y="3429000"/>
            <a:ext cx="6278880" cy="72390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E60000"/>
                </a:solidFill>
                <a:latin typeface="Arial" pitchFamily="34" charset="0"/>
                <a:ea typeface="Arial" pitchFamily="34" charset="-122"/>
                <a:cs typeface="Arial" pitchFamily="34" charset="-120"/>
              </a:rPr>
              <a:t>Finanzierungssicherheit</a:t>
            </a:r>
            <a:r>
              <a:rPr lang="en-US" sz="2200" dirty="0">
                <a:solidFill>
                  <a:srgbClr val="000000"/>
                </a:solidFill>
                <a:latin typeface="Arial" pitchFamily="34" charset="0"/>
                <a:ea typeface="Arial" pitchFamily="34" charset="-122"/>
                <a:cs typeface="Arial" pitchFamily="34" charset="-120"/>
              </a:rPr>
              <a:t> und Opportunitätskosten im Gleichgewicht</a:t>
            </a:r>
            <a:endParaRPr lang="en-US" sz="2200" dirty="0"/>
          </a:p>
        </p:txBody>
      </p:sp>
      <p:sp>
        <p:nvSpPr>
          <p:cNvPr id="15" name="Text 11"/>
          <p:cNvSpPr/>
          <p:nvPr/>
        </p:nvSpPr>
        <p:spPr>
          <a:xfrm>
            <a:off x="1397000" y="6413500"/>
            <a:ext cx="7848600"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Diskussionsvorschlag · [Name der Familie] · [Ort], [Datum] November 2026</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Agenda</a:t>
            </a:r>
            <a:endParaRPr lang="en-US" sz="2400" dirty="0"/>
          </a:p>
        </p:txBody>
      </p:sp>
      <p:sp>
        <p:nvSpPr>
          <p:cNvPr id="3" name="Text 1"/>
          <p:cNvSpPr/>
          <p:nvPr/>
        </p:nvSpPr>
        <p:spPr>
          <a:xfrm>
            <a:off x="520700" y="1341120"/>
            <a:ext cx="2321877"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1</a:t>
            </a:r>
            <a:endParaRPr lang="en-US" sz="5600" dirty="0"/>
          </a:p>
        </p:txBody>
      </p:sp>
      <p:sp>
        <p:nvSpPr>
          <p:cNvPr id="4" name="Text 2"/>
          <p:cNvSpPr/>
          <p:nvPr/>
        </p:nvSpPr>
        <p:spPr>
          <a:xfrm>
            <a:off x="520700" y="2509520"/>
            <a:ext cx="2321877" cy="317500"/>
          </a:xfrm>
          <a:prstGeom prst="rect">
            <a:avLst/>
          </a:prstGeom>
          <a:noFill/>
          <a:ln/>
        </p:spPr>
        <p:txBody>
          <a:bodyPr wrap="square" lIns="0" tIns="0" rIns="0" bIns="0" rtlCol="0" anchor="t">
            <a:normAutofit/>
          </a:bodyPr>
          <a:lstStyle/>
          <a:p>
            <a:pPr marL="0" indent="0" algn="l">
              <a:lnSpc>
                <a:spcPts val="2300"/>
              </a:lnSpc>
              <a:buNone/>
            </a:pPr>
            <a:r>
              <a:rPr lang="en-US" sz="2000" dirty="0">
                <a:solidFill>
                  <a:srgbClr val="E60000"/>
                </a:solidFill>
                <a:latin typeface="Arial" pitchFamily="34" charset="0"/>
                <a:ea typeface="Arial" pitchFamily="34" charset="-122"/>
                <a:cs typeface="Arial" pitchFamily="34" charset="-120"/>
              </a:rPr>
              <a:t>Ausgangslage</a:t>
            </a:r>
            <a:endParaRPr lang="en-US" sz="2000" dirty="0"/>
          </a:p>
        </p:txBody>
      </p:sp>
      <p:sp>
        <p:nvSpPr>
          <p:cNvPr id="5" name="Text 3"/>
          <p:cNvSpPr/>
          <p:nvPr/>
        </p:nvSpPr>
        <p:spPr>
          <a:xfrm>
            <a:off x="520700" y="2903220"/>
            <a:ext cx="2321877" cy="194056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Zeitpunkt der Kapitalabrufe</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Opportunitätskosten von Liquidität</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Sicherheit und Ertrag im Gleichgewicht</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Reserve und Abrufe abstimmen</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Eingangsparameter</a:t>
            </a:r>
            <a:endParaRPr lang="en-US" sz="1300" dirty="0"/>
          </a:p>
        </p:txBody>
      </p:sp>
      <p:pic>
        <p:nvPicPr>
          <p:cNvPr id="6" name="Image 0"/>
          <p:cNvPicPr>
            <a:picLocks noChangeAspect="1"/>
          </p:cNvPicPr>
          <p:nvPr/>
        </p:nvPicPr>
        <p:blipFill>
          <a:blip r:embed="rId3"/>
          <a:srcRect/>
          <a:stretch/>
        </p:blipFill>
        <p:spPr>
          <a:xfrm>
            <a:off x="2978150" y="1341120"/>
            <a:ext cx="304800" cy="3302000"/>
          </a:xfrm>
          <a:prstGeom prst="rect">
            <a:avLst/>
          </a:prstGeom>
        </p:spPr>
      </p:pic>
      <p:sp>
        <p:nvSpPr>
          <p:cNvPr id="7" name="Text 4"/>
          <p:cNvSpPr/>
          <p:nvPr/>
        </p:nvSpPr>
        <p:spPr>
          <a:xfrm>
            <a:off x="3486150" y="1341120"/>
            <a:ext cx="2321877"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2</a:t>
            </a:r>
            <a:endParaRPr lang="en-US" sz="5600" dirty="0"/>
          </a:p>
        </p:txBody>
      </p:sp>
      <p:sp>
        <p:nvSpPr>
          <p:cNvPr id="8" name="Text 5"/>
          <p:cNvSpPr/>
          <p:nvPr/>
        </p:nvSpPr>
        <p:spPr>
          <a:xfrm>
            <a:off x="3486150" y="2509520"/>
            <a:ext cx="2321877" cy="317500"/>
          </a:xfrm>
          <a:prstGeom prst="rect">
            <a:avLst/>
          </a:prstGeom>
          <a:noFill/>
          <a:ln/>
        </p:spPr>
        <p:txBody>
          <a:bodyPr wrap="square" lIns="0" tIns="0" rIns="0" bIns="0" rtlCol="0" anchor="t">
            <a:normAutofit/>
          </a:bodyPr>
          <a:lstStyle/>
          <a:p>
            <a:pPr marL="0" indent="0" algn="l">
              <a:lnSpc>
                <a:spcPts val="2300"/>
              </a:lnSpc>
              <a:buNone/>
            </a:pPr>
            <a:r>
              <a:rPr lang="en-US" sz="2000" dirty="0">
                <a:solidFill>
                  <a:srgbClr val="E60000"/>
                </a:solidFill>
                <a:latin typeface="Arial" pitchFamily="34" charset="0"/>
                <a:ea typeface="Arial" pitchFamily="34" charset="-122"/>
                <a:cs typeface="Arial" pitchFamily="34" charset="-120"/>
              </a:rPr>
              <a:t>Sechs Lösungen</a:t>
            </a:r>
            <a:endParaRPr lang="en-US" sz="2000" dirty="0"/>
          </a:p>
        </p:txBody>
      </p:sp>
      <p:sp>
        <p:nvSpPr>
          <p:cNvPr id="9" name="Text 6"/>
          <p:cNvSpPr/>
          <p:nvPr/>
        </p:nvSpPr>
        <p:spPr>
          <a:xfrm>
            <a:off x="3486150" y="2903220"/>
            <a:ext cx="2321877" cy="98298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Vergleich</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Positive und negative Szenarien</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Eine Seite pro Lösung</a:t>
            </a:r>
            <a:endParaRPr lang="en-US" sz="1300" dirty="0"/>
          </a:p>
        </p:txBody>
      </p:sp>
      <p:pic>
        <p:nvPicPr>
          <p:cNvPr id="10" name="Image 1"/>
          <p:cNvPicPr>
            <a:picLocks noChangeAspect="1"/>
          </p:cNvPicPr>
          <p:nvPr/>
        </p:nvPicPr>
        <p:blipFill>
          <a:blip r:embed="rId3"/>
          <a:srcRect/>
          <a:stretch/>
        </p:blipFill>
        <p:spPr>
          <a:xfrm>
            <a:off x="5943600" y="1341120"/>
            <a:ext cx="304800" cy="3302000"/>
          </a:xfrm>
          <a:prstGeom prst="rect">
            <a:avLst/>
          </a:prstGeom>
        </p:spPr>
      </p:pic>
      <p:sp>
        <p:nvSpPr>
          <p:cNvPr id="11" name="Text 7"/>
          <p:cNvSpPr/>
          <p:nvPr/>
        </p:nvSpPr>
        <p:spPr>
          <a:xfrm>
            <a:off x="6451600" y="1341120"/>
            <a:ext cx="2321877"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3</a:t>
            </a:r>
            <a:endParaRPr lang="en-US" sz="5600" dirty="0"/>
          </a:p>
        </p:txBody>
      </p:sp>
      <p:sp>
        <p:nvSpPr>
          <p:cNvPr id="12" name="Text 8"/>
          <p:cNvSpPr/>
          <p:nvPr/>
        </p:nvSpPr>
        <p:spPr>
          <a:xfrm>
            <a:off x="6451600" y="2509520"/>
            <a:ext cx="2321877" cy="609600"/>
          </a:xfrm>
          <a:prstGeom prst="rect">
            <a:avLst/>
          </a:prstGeom>
          <a:noFill/>
          <a:ln/>
        </p:spPr>
        <p:txBody>
          <a:bodyPr wrap="square" lIns="0" tIns="0" rIns="0" bIns="0" rtlCol="0" anchor="t">
            <a:normAutofit/>
          </a:bodyPr>
          <a:lstStyle/>
          <a:p>
            <a:pPr marL="0" indent="0" algn="l">
              <a:lnSpc>
                <a:spcPts val="2300"/>
              </a:lnSpc>
              <a:buNone/>
            </a:pPr>
            <a:r>
              <a:rPr lang="en-US" sz="2000" dirty="0">
                <a:solidFill>
                  <a:srgbClr val="E60000"/>
                </a:solidFill>
                <a:latin typeface="Arial" pitchFamily="34" charset="0"/>
                <a:ea typeface="Arial" pitchFamily="34" charset="-122"/>
                <a:cs typeface="Arial" pitchFamily="34" charset="-120"/>
              </a:rPr>
              <a:t>Zwei illustrative Portfolios</a:t>
            </a:r>
            <a:endParaRPr lang="en-US" sz="2000" dirty="0"/>
          </a:p>
        </p:txBody>
      </p:sp>
      <p:sp>
        <p:nvSpPr>
          <p:cNvPr id="13" name="Text 9"/>
          <p:cNvSpPr/>
          <p:nvPr/>
        </p:nvSpPr>
        <p:spPr>
          <a:xfrm>
            <a:off x="6451600" y="3195320"/>
            <a:ext cx="2321877" cy="98298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Eine konservative Reserve</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Eine renditeorientierte Reserve</a:t>
            </a:r>
            <a:endParaRPr lang="en-US" sz="1300" dirty="0"/>
          </a:p>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Risikoszenarien für beide</a:t>
            </a:r>
            <a:endParaRPr lang="en-US" sz="1300" dirty="0"/>
          </a:p>
        </p:txBody>
      </p:sp>
      <p:pic>
        <p:nvPicPr>
          <p:cNvPr id="14" name="Image 2"/>
          <p:cNvPicPr>
            <a:picLocks noChangeAspect="1"/>
          </p:cNvPicPr>
          <p:nvPr/>
        </p:nvPicPr>
        <p:blipFill>
          <a:blip r:embed="rId3"/>
          <a:srcRect/>
          <a:stretch/>
        </p:blipFill>
        <p:spPr>
          <a:xfrm>
            <a:off x="8909050" y="1341120"/>
            <a:ext cx="304800" cy="3302000"/>
          </a:xfrm>
          <a:prstGeom prst="rect">
            <a:avLst/>
          </a:prstGeom>
        </p:spPr>
      </p:pic>
      <p:sp>
        <p:nvSpPr>
          <p:cNvPr id="15" name="Text 10"/>
          <p:cNvSpPr/>
          <p:nvPr/>
        </p:nvSpPr>
        <p:spPr>
          <a:xfrm>
            <a:off x="9417050" y="1341120"/>
            <a:ext cx="2321877"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4</a:t>
            </a:r>
            <a:endParaRPr lang="en-US" sz="5600" dirty="0"/>
          </a:p>
        </p:txBody>
      </p:sp>
      <p:sp>
        <p:nvSpPr>
          <p:cNvPr id="16" name="Text 11"/>
          <p:cNvSpPr/>
          <p:nvPr/>
        </p:nvSpPr>
        <p:spPr>
          <a:xfrm>
            <a:off x="9417050" y="2509520"/>
            <a:ext cx="2321877" cy="317500"/>
          </a:xfrm>
          <a:prstGeom prst="rect">
            <a:avLst/>
          </a:prstGeom>
          <a:noFill/>
          <a:ln/>
        </p:spPr>
        <p:txBody>
          <a:bodyPr wrap="square" lIns="0" tIns="0" rIns="0" bIns="0" rtlCol="0" anchor="t">
            <a:normAutofit/>
          </a:bodyPr>
          <a:lstStyle/>
          <a:p>
            <a:pPr marL="0" indent="0" algn="l">
              <a:lnSpc>
                <a:spcPts val="2300"/>
              </a:lnSpc>
              <a:buNone/>
            </a:pPr>
            <a:r>
              <a:rPr lang="en-US" sz="2000" dirty="0">
                <a:solidFill>
                  <a:srgbClr val="E60000"/>
                </a:solidFill>
                <a:latin typeface="Arial" pitchFamily="34" charset="0"/>
                <a:ea typeface="Arial" pitchFamily="34" charset="-122"/>
                <a:cs typeface="Arial" pitchFamily="34" charset="-120"/>
              </a:rPr>
              <a:t>Nächste Schritte</a:t>
            </a:r>
            <a:endParaRPr lang="en-US" sz="2000" dirty="0"/>
          </a:p>
        </p:txBody>
      </p:sp>
      <p:sp>
        <p:nvSpPr>
          <p:cNvPr id="17" name="Text 12"/>
          <p:cNvSpPr/>
          <p:nvPr/>
        </p:nvSpPr>
        <p:spPr>
          <a:xfrm>
            <a:off x="9417050" y="2903220"/>
            <a:ext cx="2321877"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000000"/>
                </a:solidFill>
                <a:latin typeface="Arial" pitchFamily="34" charset="0"/>
                <a:ea typeface="Arial" pitchFamily="34" charset="-122"/>
                <a:cs typeface="Arial" pitchFamily="34" charset="-120"/>
              </a:rPr>
              <a:t>Von der Diskussion zur investierten Reserve</a:t>
            </a:r>
            <a:endParaRPr lang="en-US" sz="1300" dirty="0"/>
          </a:p>
        </p:txBody>
      </p:sp>
      <p:sp>
        <p:nvSpPr>
          <p:cNvPr id="19" name="Text 13"/>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3</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Offene Zusagen haben eine bekannte Höhe, aber einen unsicheren Zeitpunkt</a:t>
            </a:r>
            <a:endParaRPr lang="en-US" sz="2400" dirty="0"/>
          </a:p>
        </p:txBody>
      </p:sp>
      <p:sp>
        <p:nvSpPr>
          <p:cNvPr id="3" name="Text 1"/>
          <p:cNvSpPr/>
          <p:nvPr/>
        </p:nvSpPr>
        <p:spPr>
          <a:xfrm>
            <a:off x="520700" y="922020"/>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Das Kapital muss nach jeder Zusage über mehrere Jahre kurzfristig verfügbar sein</a:t>
            </a:r>
            <a:endParaRPr lang="en-US" sz="1300" dirty="0"/>
          </a:p>
        </p:txBody>
      </p:sp>
      <p:sp>
        <p:nvSpPr>
          <p:cNvPr id="4" name="Text 2"/>
          <p:cNvSpPr/>
          <p:nvPr/>
        </p:nvSpPr>
        <p:spPr>
          <a:xfrm>
            <a:off x="520700" y="1390650"/>
            <a:ext cx="59182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Illustrative Abrufe auf EUR 30 Mio. neue Zusagen, in EUR Mio.¹</a:t>
            </a:r>
            <a:endParaRPr lang="en-US" sz="1500" dirty="0"/>
          </a:p>
        </p:txBody>
      </p:sp>
      <p:sp>
        <p:nvSpPr>
          <p:cNvPr id="5" name="Shape 3"/>
          <p:cNvSpPr/>
          <p:nvPr/>
        </p:nvSpPr>
        <p:spPr>
          <a:xfrm>
            <a:off x="520700" y="1670050"/>
            <a:ext cx="406400" cy="38100"/>
          </a:xfrm>
          <a:prstGeom prst="rect">
            <a:avLst/>
          </a:prstGeom>
          <a:solidFill>
            <a:srgbClr val="E60000"/>
          </a:solidFill>
          <a:ln/>
        </p:spPr>
      </p:sp>
      <p:sp>
        <p:nvSpPr>
          <p:cNvPr id="6" name="Shape 4"/>
          <p:cNvSpPr/>
          <p:nvPr/>
        </p:nvSpPr>
        <p:spPr>
          <a:xfrm>
            <a:off x="520700" y="4448175"/>
            <a:ext cx="5461000" cy="0"/>
          </a:xfrm>
          <a:prstGeom prst="line">
            <a:avLst/>
          </a:prstGeom>
          <a:noFill/>
          <a:ln w="6350">
            <a:solidFill>
              <a:srgbClr val="000000"/>
            </a:solidFill>
            <a:prstDash val="solid"/>
          </a:ln>
        </p:spPr>
      </p:sp>
      <p:sp>
        <p:nvSpPr>
          <p:cNvPr id="7" name="Text 5"/>
          <p:cNvSpPr/>
          <p:nvPr/>
        </p:nvSpPr>
        <p:spPr>
          <a:xfrm>
            <a:off x="647700" y="287147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4,5</a:t>
            </a:r>
            <a:endParaRPr lang="en-US" sz="1000" dirty="0"/>
          </a:p>
        </p:txBody>
      </p:sp>
      <p:sp>
        <p:nvSpPr>
          <p:cNvPr id="8" name="Shape 6"/>
          <p:cNvSpPr/>
          <p:nvPr/>
        </p:nvSpPr>
        <p:spPr>
          <a:xfrm>
            <a:off x="673100" y="3074670"/>
            <a:ext cx="635000" cy="1371600"/>
          </a:xfrm>
          <a:prstGeom prst="rect">
            <a:avLst/>
          </a:prstGeom>
          <a:solidFill>
            <a:srgbClr val="8A000A"/>
          </a:solidFill>
          <a:ln/>
        </p:spPr>
      </p:sp>
      <p:sp>
        <p:nvSpPr>
          <p:cNvPr id="9" name="Text 7"/>
          <p:cNvSpPr/>
          <p:nvPr/>
        </p:nvSpPr>
        <p:spPr>
          <a:xfrm>
            <a:off x="1511300" y="195707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7,5</a:t>
            </a:r>
            <a:endParaRPr lang="en-US" sz="1000" dirty="0"/>
          </a:p>
        </p:txBody>
      </p:sp>
      <p:sp>
        <p:nvSpPr>
          <p:cNvPr id="10" name="Shape 8"/>
          <p:cNvSpPr/>
          <p:nvPr/>
        </p:nvSpPr>
        <p:spPr>
          <a:xfrm>
            <a:off x="1536700" y="2160270"/>
            <a:ext cx="635000" cy="2286000"/>
          </a:xfrm>
          <a:prstGeom prst="rect">
            <a:avLst/>
          </a:prstGeom>
          <a:solidFill>
            <a:srgbClr val="8A000A"/>
          </a:solidFill>
          <a:ln/>
        </p:spPr>
      </p:sp>
      <p:sp>
        <p:nvSpPr>
          <p:cNvPr id="11" name="Text 9"/>
          <p:cNvSpPr/>
          <p:nvPr/>
        </p:nvSpPr>
        <p:spPr>
          <a:xfrm>
            <a:off x="2374900" y="204597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7,2</a:t>
            </a:r>
            <a:endParaRPr lang="en-US" sz="1000" dirty="0"/>
          </a:p>
        </p:txBody>
      </p:sp>
      <p:sp>
        <p:nvSpPr>
          <p:cNvPr id="12" name="Shape 10"/>
          <p:cNvSpPr/>
          <p:nvPr/>
        </p:nvSpPr>
        <p:spPr>
          <a:xfrm>
            <a:off x="2400300" y="2249170"/>
            <a:ext cx="635000" cy="2197100"/>
          </a:xfrm>
          <a:prstGeom prst="rect">
            <a:avLst/>
          </a:prstGeom>
          <a:solidFill>
            <a:srgbClr val="8A000A"/>
          </a:solidFill>
          <a:ln/>
        </p:spPr>
      </p:sp>
      <p:sp>
        <p:nvSpPr>
          <p:cNvPr id="13" name="Text 11"/>
          <p:cNvSpPr/>
          <p:nvPr/>
        </p:nvSpPr>
        <p:spPr>
          <a:xfrm>
            <a:off x="3238500" y="292862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4,3</a:t>
            </a:r>
            <a:endParaRPr lang="en-US" sz="1000" dirty="0"/>
          </a:p>
        </p:txBody>
      </p:sp>
      <p:sp>
        <p:nvSpPr>
          <p:cNvPr id="14" name="Shape 12"/>
          <p:cNvSpPr/>
          <p:nvPr/>
        </p:nvSpPr>
        <p:spPr>
          <a:xfrm>
            <a:off x="3263900" y="3131820"/>
            <a:ext cx="635000" cy="1314450"/>
          </a:xfrm>
          <a:prstGeom prst="rect">
            <a:avLst/>
          </a:prstGeom>
          <a:solidFill>
            <a:srgbClr val="8A000A"/>
          </a:solidFill>
          <a:ln/>
        </p:spPr>
      </p:sp>
      <p:sp>
        <p:nvSpPr>
          <p:cNvPr id="15" name="Text 13"/>
          <p:cNvSpPr/>
          <p:nvPr/>
        </p:nvSpPr>
        <p:spPr>
          <a:xfrm>
            <a:off x="4102100" y="344932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2,6</a:t>
            </a:r>
            <a:endParaRPr lang="en-US" sz="1000" dirty="0"/>
          </a:p>
        </p:txBody>
      </p:sp>
      <p:sp>
        <p:nvSpPr>
          <p:cNvPr id="16" name="Shape 14"/>
          <p:cNvSpPr/>
          <p:nvPr/>
        </p:nvSpPr>
        <p:spPr>
          <a:xfrm>
            <a:off x="4127500" y="3652520"/>
            <a:ext cx="635000" cy="793750"/>
          </a:xfrm>
          <a:prstGeom prst="rect">
            <a:avLst/>
          </a:prstGeom>
          <a:solidFill>
            <a:srgbClr val="8A000A"/>
          </a:solidFill>
          <a:ln/>
        </p:spPr>
      </p:sp>
      <p:sp>
        <p:nvSpPr>
          <p:cNvPr id="17" name="Text 15"/>
          <p:cNvSpPr/>
          <p:nvPr/>
        </p:nvSpPr>
        <p:spPr>
          <a:xfrm>
            <a:off x="4965700" y="3055620"/>
            <a:ext cx="685800" cy="228600"/>
          </a:xfrm>
          <a:prstGeom prst="rect">
            <a:avLst/>
          </a:prstGeom>
          <a:noFill/>
          <a:ln/>
        </p:spPr>
        <p:txBody>
          <a:bodyPr wrap="square" lIns="0" tIns="0" rIns="0" bIns="0" rtlCol="0" anchor="t">
            <a:normAutofit/>
          </a:bodyPr>
          <a:lstStyle/>
          <a:p>
            <a:pPr marL="0" indent="0" algn="ctr">
              <a:lnSpc>
                <a:spcPts val="1600"/>
              </a:lnSpc>
              <a:buNone/>
            </a:pPr>
            <a:r>
              <a:rPr lang="en-US" sz="1000" b="1" dirty="0">
                <a:solidFill>
                  <a:srgbClr val="000000"/>
                </a:solidFill>
                <a:latin typeface="Arial" pitchFamily="34" charset="0"/>
                <a:ea typeface="Arial" pitchFamily="34" charset="-122"/>
                <a:cs typeface="Arial" pitchFamily="34" charset="-120"/>
              </a:rPr>
              <a:t>3,9</a:t>
            </a:r>
            <a:endParaRPr lang="en-US" sz="1000" dirty="0"/>
          </a:p>
        </p:txBody>
      </p:sp>
      <p:sp>
        <p:nvSpPr>
          <p:cNvPr id="18" name="Shape 16"/>
          <p:cNvSpPr/>
          <p:nvPr/>
        </p:nvSpPr>
        <p:spPr>
          <a:xfrm>
            <a:off x="4991100" y="3258820"/>
            <a:ext cx="635000" cy="1187450"/>
          </a:xfrm>
          <a:prstGeom prst="rect">
            <a:avLst/>
          </a:prstGeom>
          <a:solidFill>
            <a:srgbClr val="D9D9D9"/>
          </a:solidFill>
          <a:ln/>
        </p:spPr>
      </p:sp>
      <p:sp>
        <p:nvSpPr>
          <p:cNvPr id="19" name="Text 17"/>
          <p:cNvSpPr/>
          <p:nvPr/>
        </p:nvSpPr>
        <p:spPr>
          <a:xfrm>
            <a:off x="6477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Jahr 1</a:t>
            </a:r>
            <a:endParaRPr lang="en-US" sz="1000" dirty="0"/>
          </a:p>
        </p:txBody>
      </p:sp>
      <p:sp>
        <p:nvSpPr>
          <p:cNvPr id="20" name="Text 18"/>
          <p:cNvSpPr/>
          <p:nvPr/>
        </p:nvSpPr>
        <p:spPr>
          <a:xfrm>
            <a:off x="15113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Jahr 2</a:t>
            </a:r>
            <a:endParaRPr lang="en-US" sz="1000" dirty="0"/>
          </a:p>
        </p:txBody>
      </p:sp>
      <p:sp>
        <p:nvSpPr>
          <p:cNvPr id="21" name="Text 19"/>
          <p:cNvSpPr/>
          <p:nvPr/>
        </p:nvSpPr>
        <p:spPr>
          <a:xfrm>
            <a:off x="23749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Jahr 3</a:t>
            </a:r>
            <a:endParaRPr lang="en-US" sz="1000" dirty="0"/>
          </a:p>
        </p:txBody>
      </p:sp>
      <p:sp>
        <p:nvSpPr>
          <p:cNvPr id="22" name="Text 20"/>
          <p:cNvSpPr/>
          <p:nvPr/>
        </p:nvSpPr>
        <p:spPr>
          <a:xfrm>
            <a:off x="32385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Jahr 4</a:t>
            </a:r>
            <a:endParaRPr lang="en-US" sz="1000" dirty="0"/>
          </a:p>
        </p:txBody>
      </p:sp>
      <p:sp>
        <p:nvSpPr>
          <p:cNvPr id="23" name="Text 21"/>
          <p:cNvSpPr/>
          <p:nvPr/>
        </p:nvSpPr>
        <p:spPr>
          <a:xfrm>
            <a:off x="41021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Jahr 5</a:t>
            </a:r>
            <a:endParaRPr lang="en-US" sz="1000" dirty="0"/>
          </a:p>
        </p:txBody>
      </p:sp>
      <p:sp>
        <p:nvSpPr>
          <p:cNvPr id="24" name="Text 22"/>
          <p:cNvSpPr/>
          <p:nvPr/>
        </p:nvSpPr>
        <p:spPr>
          <a:xfrm>
            <a:off x="4965700" y="4540250"/>
            <a:ext cx="685800" cy="203200"/>
          </a:xfrm>
          <a:prstGeom prst="rect">
            <a:avLst/>
          </a:prstGeom>
          <a:noFill/>
          <a:ln/>
        </p:spPr>
        <p:txBody>
          <a:bodyPr wrap="square" lIns="0" tIns="0" rIns="0" bIns="0" rtlCol="0" anchor="t">
            <a:normAutofit/>
          </a:bodyPr>
          <a:lstStyle/>
          <a:p>
            <a:pPr marL="0" indent="0" algn="ctr">
              <a:lnSpc>
                <a:spcPts val="1400"/>
              </a:lnSpc>
              <a:buNone/>
            </a:pPr>
            <a:r>
              <a:rPr lang="en-US" sz="1000" dirty="0">
                <a:solidFill>
                  <a:srgbClr val="000000"/>
                </a:solidFill>
                <a:latin typeface="Arial" pitchFamily="34" charset="0"/>
                <a:ea typeface="Arial" pitchFamily="34" charset="-122"/>
                <a:cs typeface="Arial" pitchFamily="34" charset="-120"/>
              </a:rPr>
              <a:t>Ab Jahr 6</a:t>
            </a:r>
            <a:endParaRPr lang="en-US" sz="1000" dirty="0"/>
          </a:p>
        </p:txBody>
      </p:sp>
      <p:sp>
        <p:nvSpPr>
          <p:cNvPr id="25" name="Shape 23"/>
          <p:cNvSpPr/>
          <p:nvPr/>
        </p:nvSpPr>
        <p:spPr>
          <a:xfrm>
            <a:off x="520700" y="4895850"/>
            <a:ext cx="127000" cy="127000"/>
          </a:xfrm>
          <a:prstGeom prst="rect">
            <a:avLst/>
          </a:prstGeom>
          <a:solidFill>
            <a:srgbClr val="8A000A"/>
          </a:solidFill>
          <a:ln/>
        </p:spPr>
      </p:sp>
      <p:sp>
        <p:nvSpPr>
          <p:cNvPr id="26" name="Text 24"/>
          <p:cNvSpPr/>
          <p:nvPr/>
        </p:nvSpPr>
        <p:spPr>
          <a:xfrm>
            <a:off x="711200" y="4870450"/>
            <a:ext cx="1650365"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000000"/>
                </a:solidFill>
                <a:latin typeface="Arial" pitchFamily="34" charset="0"/>
                <a:ea typeface="Arial" pitchFamily="34" charset="-122"/>
                <a:cs typeface="Arial" pitchFamily="34" charset="-120"/>
              </a:rPr>
              <a:t>Erwartete Abrufe pro Jahr</a:t>
            </a:r>
            <a:endParaRPr lang="en-US" sz="1000" dirty="0"/>
          </a:p>
        </p:txBody>
      </p:sp>
      <p:sp>
        <p:nvSpPr>
          <p:cNvPr id="27" name="Shape 25"/>
          <p:cNvSpPr/>
          <p:nvPr/>
        </p:nvSpPr>
        <p:spPr>
          <a:xfrm>
            <a:off x="2361565" y="4895850"/>
            <a:ext cx="127000" cy="127000"/>
          </a:xfrm>
          <a:prstGeom prst="rect">
            <a:avLst/>
          </a:prstGeom>
          <a:solidFill>
            <a:srgbClr val="D9D9D9"/>
          </a:solidFill>
          <a:ln/>
        </p:spPr>
      </p:sp>
      <p:sp>
        <p:nvSpPr>
          <p:cNvPr id="28" name="Text 26"/>
          <p:cNvSpPr/>
          <p:nvPr/>
        </p:nvSpPr>
        <p:spPr>
          <a:xfrm>
            <a:off x="2552065" y="4870450"/>
            <a:ext cx="2784729"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000000"/>
                </a:solidFill>
                <a:latin typeface="Arial" pitchFamily="34" charset="0"/>
                <a:ea typeface="Arial" pitchFamily="34" charset="-122"/>
                <a:cs typeface="Arial" pitchFamily="34" charset="-120"/>
              </a:rPr>
              <a:t>Verbleibender offener Betrag nach Jahr 5</a:t>
            </a:r>
            <a:endParaRPr lang="en-US" sz="1000" dirty="0"/>
          </a:p>
        </p:txBody>
      </p:sp>
      <p:sp>
        <p:nvSpPr>
          <p:cNvPr id="29" name="Shape 27"/>
          <p:cNvSpPr/>
          <p:nvPr/>
        </p:nvSpPr>
        <p:spPr>
          <a:xfrm>
            <a:off x="6438900" y="1390650"/>
            <a:ext cx="5232400" cy="3686175"/>
          </a:xfrm>
          <a:prstGeom prst="rect">
            <a:avLst/>
          </a:prstGeom>
          <a:solidFill>
            <a:srgbClr val="F2F2F2"/>
          </a:solidFill>
          <a:ln/>
        </p:spPr>
      </p:sp>
      <p:sp>
        <p:nvSpPr>
          <p:cNvPr id="30" name="Text 28"/>
          <p:cNvSpPr/>
          <p:nvPr/>
        </p:nvSpPr>
        <p:spPr>
          <a:xfrm>
            <a:off x="6692900" y="1720850"/>
            <a:ext cx="486613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Was den Zeitpunkt bestimmt</a:t>
            </a:r>
            <a:endParaRPr lang="en-US" sz="1500" dirty="0"/>
          </a:p>
        </p:txBody>
      </p:sp>
      <p:sp>
        <p:nvSpPr>
          <p:cNvPr id="31" name="Shape 29"/>
          <p:cNvSpPr/>
          <p:nvPr/>
        </p:nvSpPr>
        <p:spPr>
          <a:xfrm>
            <a:off x="6692900" y="2745740"/>
            <a:ext cx="4724400" cy="0"/>
          </a:xfrm>
          <a:prstGeom prst="line">
            <a:avLst/>
          </a:prstGeom>
          <a:noFill/>
          <a:ln w="6350">
            <a:solidFill>
              <a:srgbClr val="BFBFBF"/>
            </a:solidFill>
            <a:prstDash val="solid"/>
          </a:ln>
        </p:spPr>
      </p:sp>
      <p:sp>
        <p:nvSpPr>
          <p:cNvPr id="32" name="Text 30"/>
          <p:cNvSpPr/>
          <p:nvPr/>
        </p:nvSpPr>
        <p:spPr>
          <a:xfrm>
            <a:off x="6692900" y="2089150"/>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33" name="Text 31"/>
          <p:cNvSpPr/>
          <p:nvPr/>
        </p:nvSpPr>
        <p:spPr>
          <a:xfrm>
            <a:off x="7048500" y="2089150"/>
            <a:ext cx="449986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Investitionsphase:</a:t>
            </a:r>
            <a:r>
              <a:rPr lang="en-US" sz="1100" dirty="0">
                <a:solidFill>
                  <a:srgbClr val="000000"/>
                </a:solidFill>
                <a:latin typeface="Arial" pitchFamily="34" charset="0"/>
                <a:ea typeface="Arial" pitchFamily="34" charset="-122"/>
                <a:cs typeface="Arial" pitchFamily="34" charset="-120"/>
              </a:rPr>
              <a:t> Manager rufen den Großteil des Kapitals beim Aufbau des Portfolios ab, über vertragliche Zeiträume von drei bis sechs Jahren.¹</a:t>
            </a:r>
            <a:endParaRPr lang="en-US" sz="1100" dirty="0"/>
          </a:p>
        </p:txBody>
      </p:sp>
      <p:sp>
        <p:nvSpPr>
          <p:cNvPr id="34" name="Shape 32"/>
          <p:cNvSpPr/>
          <p:nvPr/>
        </p:nvSpPr>
        <p:spPr>
          <a:xfrm>
            <a:off x="6692900" y="3305811"/>
            <a:ext cx="4724400" cy="0"/>
          </a:xfrm>
          <a:prstGeom prst="line">
            <a:avLst/>
          </a:prstGeom>
          <a:noFill/>
          <a:ln w="6350">
            <a:solidFill>
              <a:srgbClr val="BFBFBF"/>
            </a:solidFill>
            <a:prstDash val="solid"/>
          </a:ln>
        </p:spPr>
      </p:sp>
      <p:sp>
        <p:nvSpPr>
          <p:cNvPr id="35" name="Text 33"/>
          <p:cNvSpPr/>
          <p:nvPr/>
        </p:nvSpPr>
        <p:spPr>
          <a:xfrm>
            <a:off x="6692900" y="2837816"/>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6" name="Text 34"/>
          <p:cNvSpPr/>
          <p:nvPr/>
        </p:nvSpPr>
        <p:spPr>
          <a:xfrm>
            <a:off x="7048500" y="2837816"/>
            <a:ext cx="449986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Transaktionen:</a:t>
            </a:r>
            <a:r>
              <a:rPr lang="en-US" sz="1100" dirty="0">
                <a:solidFill>
                  <a:srgbClr val="000000"/>
                </a:solidFill>
                <a:latin typeface="Arial" pitchFamily="34" charset="0"/>
                <a:ea typeface="Arial" pitchFamily="34" charset="-122"/>
                <a:cs typeface="Arial" pitchFamily="34" charset="-120"/>
              </a:rPr>
              <a:t> Abrufe folgen den Transaktionen; sie können mehrere Quartale ausbleiben und dann gebündelt kommen.</a:t>
            </a:r>
            <a:endParaRPr lang="en-US" sz="1100" dirty="0"/>
          </a:p>
        </p:txBody>
      </p:sp>
      <p:sp>
        <p:nvSpPr>
          <p:cNvPr id="37" name="Shape 35"/>
          <p:cNvSpPr/>
          <p:nvPr/>
        </p:nvSpPr>
        <p:spPr>
          <a:xfrm>
            <a:off x="6692900" y="3865881"/>
            <a:ext cx="4724400" cy="0"/>
          </a:xfrm>
          <a:prstGeom prst="line">
            <a:avLst/>
          </a:prstGeom>
          <a:noFill/>
          <a:ln w="6350">
            <a:solidFill>
              <a:srgbClr val="BFBFBF"/>
            </a:solidFill>
            <a:prstDash val="solid"/>
          </a:ln>
        </p:spPr>
      </p:sp>
      <p:sp>
        <p:nvSpPr>
          <p:cNvPr id="38" name="Text 36"/>
          <p:cNvSpPr/>
          <p:nvPr/>
        </p:nvSpPr>
        <p:spPr>
          <a:xfrm>
            <a:off x="6692900" y="3397886"/>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39" name="Text 37"/>
          <p:cNvSpPr/>
          <p:nvPr/>
        </p:nvSpPr>
        <p:spPr>
          <a:xfrm>
            <a:off x="7048500" y="3397886"/>
            <a:ext cx="449986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Abruffrist:</a:t>
            </a:r>
            <a:r>
              <a:rPr lang="en-US" sz="1100" dirty="0">
                <a:solidFill>
                  <a:srgbClr val="000000"/>
                </a:solidFill>
                <a:latin typeface="Arial" pitchFamily="34" charset="0"/>
                <a:ea typeface="Arial" pitchFamily="34" charset="-122"/>
                <a:cs typeface="Arial" pitchFamily="34" charset="-120"/>
              </a:rPr>
              <a:t> jeder Fondsvertrag legt fest, wie schnell ein Abruf zu bezahlen ist.</a:t>
            </a:r>
            <a:endParaRPr lang="en-US" sz="1100" dirty="0"/>
          </a:p>
        </p:txBody>
      </p:sp>
      <p:sp>
        <p:nvSpPr>
          <p:cNvPr id="40" name="Shape 38"/>
          <p:cNvSpPr/>
          <p:nvPr/>
        </p:nvSpPr>
        <p:spPr>
          <a:xfrm>
            <a:off x="6692900" y="4425950"/>
            <a:ext cx="4724400" cy="0"/>
          </a:xfrm>
          <a:prstGeom prst="line">
            <a:avLst/>
          </a:prstGeom>
          <a:noFill/>
          <a:ln w="6350">
            <a:solidFill>
              <a:srgbClr val="BFBFBF"/>
            </a:solidFill>
            <a:prstDash val="solid"/>
          </a:ln>
        </p:spPr>
      </p:sp>
      <p:sp>
        <p:nvSpPr>
          <p:cNvPr id="41" name="Text 39"/>
          <p:cNvSpPr/>
          <p:nvPr/>
        </p:nvSpPr>
        <p:spPr>
          <a:xfrm>
            <a:off x="6692900" y="3957955"/>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42" name="Text 40"/>
          <p:cNvSpPr/>
          <p:nvPr/>
        </p:nvSpPr>
        <p:spPr>
          <a:xfrm>
            <a:off x="7048500" y="3957955"/>
            <a:ext cx="449986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Ausschüttungen:</a:t>
            </a:r>
            <a:r>
              <a:rPr lang="en-US" sz="1100" dirty="0">
                <a:solidFill>
                  <a:srgbClr val="000000"/>
                </a:solidFill>
                <a:latin typeface="Arial" pitchFamily="34" charset="0"/>
                <a:ea typeface="Arial" pitchFamily="34" charset="-122"/>
                <a:cs typeface="Arial" pitchFamily="34" charset="-120"/>
              </a:rPr>
              <a:t> Rückflüsse aus reifen Fonds können neue Abrufe bezahlen, ihr Zeitpunkt ist jedoch ebenfalls unsicher.</a:t>
            </a:r>
            <a:endParaRPr lang="en-US" sz="1100" dirty="0"/>
          </a:p>
        </p:txBody>
      </p:sp>
      <p:sp>
        <p:nvSpPr>
          <p:cNvPr id="43" name="Text 41"/>
          <p:cNvSpPr/>
          <p:nvPr/>
        </p:nvSpPr>
        <p:spPr>
          <a:xfrm>
            <a:off x="6692900" y="4530725"/>
            <a:ext cx="4866132"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[Ergänzung Autor: offene Zusagen, Abruffristen und Angaben der Manager je Familie]</a:t>
            </a:r>
            <a:endParaRPr lang="en-US" sz="1000" dirty="0"/>
          </a:p>
        </p:txBody>
      </p:sp>
      <p:pic>
        <p:nvPicPr>
          <p:cNvPr id="44" name="Image 0"/>
          <p:cNvPicPr>
            <a:picLocks noChangeAspect="1"/>
          </p:cNvPicPr>
          <p:nvPr/>
        </p:nvPicPr>
        <p:blipFill>
          <a:blip r:embed="rId3"/>
          <a:srcRect/>
          <a:stretch/>
        </p:blipFill>
        <p:spPr>
          <a:xfrm>
            <a:off x="6692900" y="1390650"/>
            <a:ext cx="381000" cy="190500"/>
          </a:xfrm>
          <a:prstGeom prst="rect">
            <a:avLst/>
          </a:prstGeom>
        </p:spPr>
      </p:pic>
      <p:sp>
        <p:nvSpPr>
          <p:cNvPr id="46" name="Text 42"/>
          <p:cNvSpPr/>
          <p:nvPr/>
        </p:nvSpPr>
        <p:spPr>
          <a:xfrm>
            <a:off x="1397000" y="6233161"/>
            <a:ext cx="9679940" cy="42164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Illustratives Muster nach Meketa Investment Group, Commitment Pacing White Paper, Juli 2019: 15% der Zusagen werden im ersten Jahr abgerufen, 25% im zweiten Jahr und in jedem weiteren Jahr 40% des verbleibenden offenen Betrags. Meketa ist ein Investmentberater. Die tatsächlichen Abrufe unterscheiden sich nach Fonds, Strategie und Jahrgang, und ein Fonds ruft seine Zusage unter Umständen nicht vollständig ab.</a:t>
            </a:r>
            <a:endParaRPr lang="en-US" sz="800" dirty="0"/>
          </a:p>
        </p:txBody>
      </p:sp>
      <p:sp>
        <p:nvSpPr>
          <p:cNvPr id="47" name="Text 43"/>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4</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Längere Laufzeiten bringen auch gegenüber Geldmarktfonds Mehrertrag</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Zinssätze in Euro, mit Geldmarktfonds nach Kosten als Vergleichsmaßstab</a:t>
            </a:r>
            <a:endParaRPr lang="en-US" sz="1300" dirty="0"/>
          </a:p>
        </p:txBody>
      </p:sp>
      <p:sp>
        <p:nvSpPr>
          <p:cNvPr id="4" name="Text 2"/>
          <p:cNvSpPr/>
          <p:nvPr/>
        </p:nvSpPr>
        <p:spPr>
          <a:xfrm>
            <a:off x="520700" y="1390650"/>
            <a:ext cx="627888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Zinssätze in Euro, % p.a.</a:t>
            </a:r>
            <a:endParaRPr lang="en-US" sz="1500" dirty="0"/>
          </a:p>
        </p:txBody>
      </p:sp>
      <p:sp>
        <p:nvSpPr>
          <p:cNvPr id="5" name="Shape 3"/>
          <p:cNvSpPr/>
          <p:nvPr/>
        </p:nvSpPr>
        <p:spPr>
          <a:xfrm>
            <a:off x="520700" y="1670050"/>
            <a:ext cx="406400" cy="38100"/>
          </a:xfrm>
          <a:prstGeom prst="rect">
            <a:avLst/>
          </a:prstGeom>
          <a:solidFill>
            <a:srgbClr val="E60000"/>
          </a:solidFill>
          <a:ln/>
        </p:spPr>
      </p:sp>
      <p:sp>
        <p:nvSpPr>
          <p:cNvPr id="6" name="Shape 4"/>
          <p:cNvSpPr/>
          <p:nvPr/>
        </p:nvSpPr>
        <p:spPr>
          <a:xfrm>
            <a:off x="523875" y="1962150"/>
            <a:ext cx="0" cy="2743200"/>
          </a:xfrm>
          <a:prstGeom prst="line">
            <a:avLst/>
          </a:prstGeom>
          <a:noFill/>
          <a:ln w="6350">
            <a:solidFill>
              <a:srgbClr val="000000"/>
            </a:solidFill>
            <a:prstDash val="solid"/>
          </a:ln>
        </p:spPr>
      </p:sp>
      <p:sp>
        <p:nvSpPr>
          <p:cNvPr id="7" name="Shape 5"/>
          <p:cNvSpPr/>
          <p:nvPr/>
        </p:nvSpPr>
        <p:spPr>
          <a:xfrm>
            <a:off x="525780" y="1962150"/>
            <a:ext cx="393700" cy="279400"/>
          </a:xfrm>
          <a:prstGeom prst="rect">
            <a:avLst/>
          </a:prstGeom>
          <a:solidFill>
            <a:srgbClr val="D9D9D9"/>
          </a:solidFill>
          <a:ln/>
        </p:spPr>
      </p:sp>
      <p:sp>
        <p:nvSpPr>
          <p:cNvPr id="8" name="Text 6"/>
          <p:cNvSpPr/>
          <p:nvPr/>
        </p:nvSpPr>
        <p:spPr>
          <a:xfrm>
            <a:off x="1021080" y="20129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0,60</a:t>
            </a:r>
            <a:endParaRPr lang="en-US" sz="1000" dirty="0"/>
          </a:p>
        </p:txBody>
      </p:sp>
      <p:sp>
        <p:nvSpPr>
          <p:cNvPr id="9" name="Text 7"/>
          <p:cNvSpPr/>
          <p:nvPr/>
        </p:nvSpPr>
        <p:spPr>
          <a:xfrm>
            <a:off x="1694180" y="2019300"/>
            <a:ext cx="5070196"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Täglich fällige Einlagen, Unternehmen²</a:t>
            </a:r>
            <a:endParaRPr lang="en-US" sz="1000" dirty="0"/>
          </a:p>
        </p:txBody>
      </p:sp>
      <p:sp>
        <p:nvSpPr>
          <p:cNvPr id="10" name="Shape 8"/>
          <p:cNvSpPr/>
          <p:nvPr/>
        </p:nvSpPr>
        <p:spPr>
          <a:xfrm>
            <a:off x="525780" y="2355850"/>
            <a:ext cx="1377950" cy="279400"/>
          </a:xfrm>
          <a:prstGeom prst="rect">
            <a:avLst/>
          </a:prstGeom>
          <a:solidFill>
            <a:srgbClr val="D9D9D9"/>
          </a:solidFill>
          <a:ln/>
        </p:spPr>
      </p:sp>
      <p:sp>
        <p:nvSpPr>
          <p:cNvPr id="11" name="Text 9"/>
          <p:cNvSpPr/>
          <p:nvPr/>
        </p:nvSpPr>
        <p:spPr>
          <a:xfrm>
            <a:off x="2005330" y="24066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2,10</a:t>
            </a:r>
            <a:endParaRPr lang="en-US" sz="1000" dirty="0"/>
          </a:p>
        </p:txBody>
      </p:sp>
      <p:sp>
        <p:nvSpPr>
          <p:cNvPr id="12" name="Text 10"/>
          <p:cNvSpPr/>
          <p:nvPr/>
        </p:nvSpPr>
        <p:spPr>
          <a:xfrm>
            <a:off x="2678430" y="2413000"/>
            <a:ext cx="4056418"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Festgeld bis ein Jahr, private Haushalte²</a:t>
            </a:r>
            <a:endParaRPr lang="en-US" sz="1000" dirty="0"/>
          </a:p>
        </p:txBody>
      </p:sp>
      <p:sp>
        <p:nvSpPr>
          <p:cNvPr id="13" name="Shape 11"/>
          <p:cNvSpPr/>
          <p:nvPr/>
        </p:nvSpPr>
        <p:spPr>
          <a:xfrm>
            <a:off x="525780" y="2749550"/>
            <a:ext cx="1600200" cy="279400"/>
          </a:xfrm>
          <a:prstGeom prst="rect">
            <a:avLst/>
          </a:prstGeom>
          <a:solidFill>
            <a:srgbClr val="8E8D83"/>
          </a:solidFill>
          <a:ln/>
        </p:spPr>
      </p:sp>
      <p:sp>
        <p:nvSpPr>
          <p:cNvPr id="14" name="Text 12"/>
          <p:cNvSpPr/>
          <p:nvPr/>
        </p:nvSpPr>
        <p:spPr>
          <a:xfrm>
            <a:off x="2227580" y="28003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2,44</a:t>
            </a:r>
            <a:endParaRPr lang="en-US" sz="1000" dirty="0"/>
          </a:p>
        </p:txBody>
      </p:sp>
      <p:sp>
        <p:nvSpPr>
          <p:cNvPr id="15" name="Text 13"/>
          <p:cNvSpPr/>
          <p:nvPr/>
        </p:nvSpPr>
        <p:spPr>
          <a:xfrm>
            <a:off x="2900680" y="2806700"/>
            <a:ext cx="3827501"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€STR, Durchschnitt Oktober 2026³</a:t>
            </a:r>
            <a:endParaRPr lang="en-US" sz="1000" dirty="0"/>
          </a:p>
        </p:txBody>
      </p:sp>
      <p:sp>
        <p:nvSpPr>
          <p:cNvPr id="16" name="Shape 14"/>
          <p:cNvSpPr/>
          <p:nvPr/>
        </p:nvSpPr>
        <p:spPr>
          <a:xfrm>
            <a:off x="525780" y="3143250"/>
            <a:ext cx="1644650" cy="279400"/>
          </a:xfrm>
          <a:prstGeom prst="rect">
            <a:avLst/>
          </a:prstGeom>
          <a:solidFill>
            <a:srgbClr val="E60000"/>
          </a:solidFill>
          <a:ln/>
        </p:spPr>
      </p:sp>
      <p:sp>
        <p:nvSpPr>
          <p:cNvPr id="17" name="Text 15"/>
          <p:cNvSpPr/>
          <p:nvPr/>
        </p:nvSpPr>
        <p:spPr>
          <a:xfrm>
            <a:off x="2272030" y="31940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2,50</a:t>
            </a:r>
            <a:endParaRPr lang="en-US" sz="1000" dirty="0"/>
          </a:p>
        </p:txBody>
      </p:sp>
      <p:sp>
        <p:nvSpPr>
          <p:cNvPr id="18" name="Text 16"/>
          <p:cNvSpPr/>
          <p:nvPr/>
        </p:nvSpPr>
        <p:spPr>
          <a:xfrm>
            <a:off x="2945130" y="3200400"/>
            <a:ext cx="3781717"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Geldmarktfonds nach Kosten; Vergleichsmaßstab⁶</a:t>
            </a:r>
            <a:endParaRPr lang="en-US" sz="1000" dirty="0"/>
          </a:p>
        </p:txBody>
      </p:sp>
      <p:sp>
        <p:nvSpPr>
          <p:cNvPr id="19" name="Shape 17"/>
          <p:cNvSpPr/>
          <p:nvPr/>
        </p:nvSpPr>
        <p:spPr>
          <a:xfrm>
            <a:off x="525780" y="3536950"/>
            <a:ext cx="2184400" cy="279400"/>
          </a:xfrm>
          <a:prstGeom prst="rect">
            <a:avLst/>
          </a:prstGeom>
          <a:solidFill>
            <a:srgbClr val="8A000A"/>
          </a:solidFill>
          <a:ln/>
        </p:spPr>
      </p:sp>
      <p:sp>
        <p:nvSpPr>
          <p:cNvPr id="20" name="Text 18"/>
          <p:cNvSpPr/>
          <p:nvPr/>
        </p:nvSpPr>
        <p:spPr>
          <a:xfrm>
            <a:off x="2811780" y="35877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3,33</a:t>
            </a:r>
            <a:endParaRPr lang="en-US" sz="1000" dirty="0"/>
          </a:p>
        </p:txBody>
      </p:sp>
      <p:sp>
        <p:nvSpPr>
          <p:cNvPr id="21" name="Text 19"/>
          <p:cNvSpPr/>
          <p:nvPr/>
        </p:nvSpPr>
        <p:spPr>
          <a:xfrm>
            <a:off x="3484880" y="3594100"/>
            <a:ext cx="3225775" cy="1905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Unternehmensanleihen Investment Grade, 1 Jahr⁴</a:t>
            </a:r>
            <a:endParaRPr lang="en-US" sz="1000" dirty="0"/>
          </a:p>
        </p:txBody>
      </p:sp>
      <p:sp>
        <p:nvSpPr>
          <p:cNvPr id="22" name="Shape 20"/>
          <p:cNvSpPr/>
          <p:nvPr/>
        </p:nvSpPr>
        <p:spPr>
          <a:xfrm>
            <a:off x="525780" y="3956050"/>
            <a:ext cx="2501900" cy="279400"/>
          </a:xfrm>
          <a:prstGeom prst="rect">
            <a:avLst/>
          </a:prstGeom>
          <a:solidFill>
            <a:srgbClr val="8A000A"/>
          </a:solidFill>
          <a:ln/>
        </p:spPr>
      </p:sp>
      <p:sp>
        <p:nvSpPr>
          <p:cNvPr id="23" name="Text 21"/>
          <p:cNvSpPr/>
          <p:nvPr/>
        </p:nvSpPr>
        <p:spPr>
          <a:xfrm>
            <a:off x="3129280" y="40068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3,81</a:t>
            </a:r>
            <a:endParaRPr lang="en-US" sz="1000" dirty="0"/>
          </a:p>
        </p:txBody>
      </p:sp>
      <p:sp>
        <p:nvSpPr>
          <p:cNvPr id="24" name="Text 22"/>
          <p:cNvSpPr/>
          <p:nvPr/>
        </p:nvSpPr>
        <p:spPr>
          <a:xfrm>
            <a:off x="3802380" y="3930650"/>
            <a:ext cx="2898750" cy="3556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Unternehmensanleihen Investment Grade, 3 Jahre⁴</a:t>
            </a:r>
            <a:endParaRPr lang="en-US" sz="1000" dirty="0"/>
          </a:p>
        </p:txBody>
      </p:sp>
      <p:sp>
        <p:nvSpPr>
          <p:cNvPr id="25" name="Shape 23"/>
          <p:cNvSpPr/>
          <p:nvPr/>
        </p:nvSpPr>
        <p:spPr>
          <a:xfrm>
            <a:off x="525780" y="4400550"/>
            <a:ext cx="2667000" cy="279400"/>
          </a:xfrm>
          <a:prstGeom prst="rect">
            <a:avLst/>
          </a:prstGeom>
          <a:solidFill>
            <a:srgbClr val="8A000A"/>
          </a:solidFill>
          <a:ln/>
        </p:spPr>
      </p:sp>
      <p:sp>
        <p:nvSpPr>
          <p:cNvPr id="26" name="Text 24"/>
          <p:cNvSpPr/>
          <p:nvPr/>
        </p:nvSpPr>
        <p:spPr>
          <a:xfrm>
            <a:off x="3294380" y="4451350"/>
            <a:ext cx="6223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4,06</a:t>
            </a:r>
            <a:endParaRPr lang="en-US" sz="1000" dirty="0"/>
          </a:p>
        </p:txBody>
      </p:sp>
      <p:sp>
        <p:nvSpPr>
          <p:cNvPr id="27" name="Text 25"/>
          <p:cNvSpPr/>
          <p:nvPr/>
        </p:nvSpPr>
        <p:spPr>
          <a:xfrm>
            <a:off x="3967480" y="4375150"/>
            <a:ext cx="2728697" cy="3556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Unternehmensanleihen Investment Grade, 5 Jahre⁴</a:t>
            </a:r>
            <a:endParaRPr lang="en-US" sz="1000" dirty="0"/>
          </a:p>
        </p:txBody>
      </p:sp>
      <p:sp>
        <p:nvSpPr>
          <p:cNvPr id="28" name="Text 26"/>
          <p:cNvSpPr/>
          <p:nvPr/>
        </p:nvSpPr>
        <p:spPr>
          <a:xfrm>
            <a:off x="520700" y="4959350"/>
            <a:ext cx="6278880" cy="402590"/>
          </a:xfrm>
          <a:prstGeom prst="rect">
            <a:avLst/>
          </a:prstGeom>
          <a:noFill/>
          <a:ln/>
        </p:spPr>
        <p:txBody>
          <a:bodyPr wrap="square" lIns="0" tIns="0" rIns="0" bIns="0" rtlCol="0" anchor="t">
            <a:normAutofit/>
          </a:bodyPr>
          <a:lstStyle/>
          <a:p>
            <a:pPr marL="0" indent="0" algn="l">
              <a:lnSpc>
                <a:spcPts val="1485"/>
              </a:lnSpc>
              <a:buNone/>
            </a:pPr>
            <a:r>
              <a:rPr lang="en-US" sz="1100" dirty="0">
                <a:solidFill>
                  <a:srgbClr val="000000"/>
                </a:solidFill>
                <a:latin typeface="Arial" pitchFamily="34" charset="0"/>
                <a:ea typeface="Arial" pitchFamily="34" charset="-122"/>
                <a:cs typeface="Arial" pitchFamily="34" charset="-120"/>
              </a:rPr>
              <a:t>Die EZB hat ihren Einlagensatz am 29. Oktober 2026 bei 2,50% belassen, nach zwei Erhöhungen in diesem Jahr.⁵</a:t>
            </a:r>
            <a:endParaRPr lang="en-US" sz="1100" dirty="0"/>
          </a:p>
        </p:txBody>
      </p:sp>
      <p:sp>
        <p:nvSpPr>
          <p:cNvPr id="29" name="Shape 27"/>
          <p:cNvSpPr/>
          <p:nvPr/>
        </p:nvSpPr>
        <p:spPr>
          <a:xfrm>
            <a:off x="7073900" y="1390650"/>
            <a:ext cx="4597400" cy="4066540"/>
          </a:xfrm>
          <a:prstGeom prst="rect">
            <a:avLst/>
          </a:prstGeom>
          <a:solidFill>
            <a:srgbClr val="F2F2F2"/>
          </a:solidFill>
          <a:ln/>
        </p:spPr>
      </p:sp>
      <p:sp>
        <p:nvSpPr>
          <p:cNvPr id="30" name="Text 28"/>
          <p:cNvSpPr/>
          <p:nvPr/>
        </p:nvSpPr>
        <p:spPr>
          <a:xfrm>
            <a:off x="7327900" y="1720850"/>
            <a:ext cx="4212082" cy="4826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Was der Verbleib in Geldmarktfonds pro Jahr kostet¹</a:t>
            </a:r>
            <a:endParaRPr lang="en-US" sz="1500" dirty="0"/>
          </a:p>
        </p:txBody>
      </p:sp>
      <p:sp>
        <p:nvSpPr>
          <p:cNvPr id="31" name="Shape 29"/>
          <p:cNvSpPr/>
          <p:nvPr/>
        </p:nvSpPr>
        <p:spPr>
          <a:xfrm>
            <a:off x="7327900" y="2764155"/>
            <a:ext cx="4089400" cy="0"/>
          </a:xfrm>
          <a:prstGeom prst="line">
            <a:avLst/>
          </a:prstGeom>
          <a:noFill/>
          <a:ln w="6350">
            <a:solidFill>
              <a:srgbClr val="000000"/>
            </a:solidFill>
            <a:prstDash val="solid"/>
          </a:ln>
        </p:spPr>
      </p:sp>
      <p:sp>
        <p:nvSpPr>
          <p:cNvPr id="32" name="Text 30"/>
          <p:cNvSpPr/>
          <p:nvPr/>
        </p:nvSpPr>
        <p:spPr>
          <a:xfrm>
            <a:off x="7327900" y="2343150"/>
            <a:ext cx="1909826" cy="3810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Offener Betrag</a:t>
            </a:r>
            <a:endParaRPr lang="en-US" sz="1000" dirty="0"/>
          </a:p>
        </p:txBody>
      </p:sp>
      <p:sp>
        <p:nvSpPr>
          <p:cNvPr id="33" name="Text 31"/>
          <p:cNvSpPr/>
          <p:nvPr/>
        </p:nvSpPr>
        <p:spPr>
          <a:xfrm>
            <a:off x="9232900" y="2343150"/>
            <a:ext cx="1003300" cy="3810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vs. Anleihen 1 Jahr</a:t>
            </a:r>
            <a:endParaRPr lang="en-US" sz="1000" dirty="0"/>
          </a:p>
        </p:txBody>
      </p:sp>
      <p:sp>
        <p:nvSpPr>
          <p:cNvPr id="34" name="Text 32"/>
          <p:cNvSpPr/>
          <p:nvPr/>
        </p:nvSpPr>
        <p:spPr>
          <a:xfrm>
            <a:off x="10287000" y="2343150"/>
            <a:ext cx="1130300" cy="3810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vs. Anleihen 3 Jahre</a:t>
            </a:r>
            <a:endParaRPr lang="en-US" sz="1000" dirty="0"/>
          </a:p>
        </p:txBody>
      </p:sp>
      <p:sp>
        <p:nvSpPr>
          <p:cNvPr id="35" name="Shape 33"/>
          <p:cNvSpPr/>
          <p:nvPr/>
        </p:nvSpPr>
        <p:spPr>
          <a:xfrm>
            <a:off x="7327900" y="3142617"/>
            <a:ext cx="4089400" cy="0"/>
          </a:xfrm>
          <a:prstGeom prst="line">
            <a:avLst/>
          </a:prstGeom>
          <a:noFill/>
          <a:ln w="6350">
            <a:solidFill>
              <a:srgbClr val="BFBFBF"/>
            </a:solidFill>
            <a:prstDash val="solid"/>
          </a:ln>
        </p:spPr>
      </p:sp>
      <p:sp>
        <p:nvSpPr>
          <p:cNvPr id="36" name="Text 34"/>
          <p:cNvSpPr/>
          <p:nvPr/>
        </p:nvSpPr>
        <p:spPr>
          <a:xfrm>
            <a:off x="7327900" y="2856232"/>
            <a:ext cx="1909826" cy="220980"/>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000000"/>
                </a:solidFill>
                <a:latin typeface="Arial" pitchFamily="34" charset="0"/>
                <a:ea typeface="Arial" pitchFamily="34" charset="-122"/>
                <a:cs typeface="Arial" pitchFamily="34" charset="-120"/>
              </a:rPr>
              <a:t>EUR 10 Mio.</a:t>
            </a:r>
            <a:endParaRPr lang="en-US" sz="1100" dirty="0"/>
          </a:p>
        </p:txBody>
      </p:sp>
      <p:sp>
        <p:nvSpPr>
          <p:cNvPr id="37" name="Text 35"/>
          <p:cNvSpPr/>
          <p:nvPr/>
        </p:nvSpPr>
        <p:spPr>
          <a:xfrm>
            <a:off x="9232900" y="2856232"/>
            <a:ext cx="1003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EUR 0,08 Mio.</a:t>
            </a:r>
            <a:endParaRPr lang="en-US" sz="1100" dirty="0"/>
          </a:p>
        </p:txBody>
      </p:sp>
      <p:sp>
        <p:nvSpPr>
          <p:cNvPr id="38" name="Text 36"/>
          <p:cNvSpPr/>
          <p:nvPr/>
        </p:nvSpPr>
        <p:spPr>
          <a:xfrm>
            <a:off x="10287000" y="2856232"/>
            <a:ext cx="1130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EUR 0,13 Mio.</a:t>
            </a:r>
            <a:endParaRPr lang="en-US" sz="1100" dirty="0"/>
          </a:p>
        </p:txBody>
      </p:sp>
      <p:sp>
        <p:nvSpPr>
          <p:cNvPr id="39" name="Shape 37"/>
          <p:cNvSpPr/>
          <p:nvPr/>
        </p:nvSpPr>
        <p:spPr>
          <a:xfrm>
            <a:off x="7327900" y="3521074"/>
            <a:ext cx="4089400" cy="0"/>
          </a:xfrm>
          <a:prstGeom prst="line">
            <a:avLst/>
          </a:prstGeom>
          <a:noFill/>
          <a:ln w="6350">
            <a:solidFill>
              <a:srgbClr val="BFBFBF"/>
            </a:solidFill>
            <a:prstDash val="solid"/>
          </a:ln>
        </p:spPr>
      </p:sp>
      <p:sp>
        <p:nvSpPr>
          <p:cNvPr id="40" name="Text 38"/>
          <p:cNvSpPr/>
          <p:nvPr/>
        </p:nvSpPr>
        <p:spPr>
          <a:xfrm>
            <a:off x="7327900" y="3234689"/>
            <a:ext cx="1909826" cy="220980"/>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000000"/>
                </a:solidFill>
                <a:latin typeface="Arial" pitchFamily="34" charset="0"/>
                <a:ea typeface="Arial" pitchFamily="34" charset="-122"/>
                <a:cs typeface="Arial" pitchFamily="34" charset="-120"/>
              </a:rPr>
              <a:t>EUR 30 Mio.</a:t>
            </a:r>
            <a:endParaRPr lang="en-US" sz="1100" dirty="0"/>
          </a:p>
        </p:txBody>
      </p:sp>
      <p:sp>
        <p:nvSpPr>
          <p:cNvPr id="41" name="Text 39"/>
          <p:cNvSpPr/>
          <p:nvPr/>
        </p:nvSpPr>
        <p:spPr>
          <a:xfrm>
            <a:off x="9232900" y="3234689"/>
            <a:ext cx="1003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EUR 0,25 Mio.</a:t>
            </a:r>
            <a:endParaRPr lang="en-US" sz="1100" dirty="0"/>
          </a:p>
        </p:txBody>
      </p:sp>
      <p:sp>
        <p:nvSpPr>
          <p:cNvPr id="42" name="Text 40"/>
          <p:cNvSpPr/>
          <p:nvPr/>
        </p:nvSpPr>
        <p:spPr>
          <a:xfrm>
            <a:off x="10287000" y="3234689"/>
            <a:ext cx="1130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EUR 0,39 Mio.</a:t>
            </a:r>
            <a:endParaRPr lang="en-US" sz="1100" dirty="0"/>
          </a:p>
        </p:txBody>
      </p:sp>
      <p:sp>
        <p:nvSpPr>
          <p:cNvPr id="43" name="Shape 41"/>
          <p:cNvSpPr/>
          <p:nvPr/>
        </p:nvSpPr>
        <p:spPr>
          <a:xfrm>
            <a:off x="7327900" y="3899535"/>
            <a:ext cx="4089400" cy="0"/>
          </a:xfrm>
          <a:prstGeom prst="line">
            <a:avLst/>
          </a:prstGeom>
          <a:noFill/>
          <a:ln w="6350">
            <a:solidFill>
              <a:srgbClr val="000000"/>
            </a:solidFill>
            <a:prstDash val="solid"/>
          </a:ln>
        </p:spPr>
      </p:sp>
      <p:sp>
        <p:nvSpPr>
          <p:cNvPr id="44" name="Text 42"/>
          <p:cNvSpPr/>
          <p:nvPr/>
        </p:nvSpPr>
        <p:spPr>
          <a:xfrm>
            <a:off x="7327900" y="3613150"/>
            <a:ext cx="1909826" cy="220980"/>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000000"/>
                </a:solidFill>
                <a:latin typeface="Arial" pitchFamily="34" charset="0"/>
                <a:ea typeface="Arial" pitchFamily="34" charset="-122"/>
                <a:cs typeface="Arial" pitchFamily="34" charset="-120"/>
              </a:rPr>
              <a:t>EUR 50 Mio.</a:t>
            </a:r>
            <a:endParaRPr lang="en-US" sz="1100" dirty="0"/>
          </a:p>
        </p:txBody>
      </p:sp>
      <p:sp>
        <p:nvSpPr>
          <p:cNvPr id="45" name="Text 43"/>
          <p:cNvSpPr/>
          <p:nvPr/>
        </p:nvSpPr>
        <p:spPr>
          <a:xfrm>
            <a:off x="9232900" y="3613150"/>
            <a:ext cx="1003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EUR 0,42 Mio.</a:t>
            </a:r>
            <a:endParaRPr lang="en-US" sz="1100" dirty="0"/>
          </a:p>
        </p:txBody>
      </p:sp>
      <p:sp>
        <p:nvSpPr>
          <p:cNvPr id="46" name="Text 44"/>
          <p:cNvSpPr/>
          <p:nvPr/>
        </p:nvSpPr>
        <p:spPr>
          <a:xfrm>
            <a:off x="10287000" y="3613150"/>
            <a:ext cx="1130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E60000"/>
                </a:solidFill>
                <a:latin typeface="Arial" pitchFamily="34" charset="0"/>
                <a:ea typeface="Arial" pitchFamily="34" charset="-122"/>
                <a:cs typeface="Arial" pitchFamily="34" charset="-120"/>
              </a:rPr>
              <a:t>EUR 0,66 Mio.</a:t>
            </a:r>
            <a:endParaRPr lang="en-US" sz="1100" dirty="0"/>
          </a:p>
        </p:txBody>
      </p:sp>
      <p:sp>
        <p:nvSpPr>
          <p:cNvPr id="47" name="Text 45"/>
          <p:cNvSpPr/>
          <p:nvPr/>
        </p:nvSpPr>
        <p:spPr>
          <a:xfrm>
            <a:off x="7327900" y="4055111"/>
            <a:ext cx="4212082" cy="779780"/>
          </a:xfrm>
          <a:prstGeom prst="rect">
            <a:avLst/>
          </a:prstGeom>
          <a:noFill/>
          <a:ln/>
        </p:spPr>
        <p:txBody>
          <a:bodyPr wrap="square" lIns="0" tIns="0" rIns="0" bIns="0" rtlCol="0" anchor="t">
            <a:normAutofit/>
          </a:bodyPr>
          <a:lstStyle/>
          <a:p>
            <a:pPr marL="0" indent="0" algn="l">
              <a:lnSpc>
                <a:spcPts val="1485"/>
              </a:lnSpc>
              <a:buNone/>
            </a:pPr>
            <a:r>
              <a:rPr lang="en-US" sz="1100" dirty="0">
                <a:solidFill>
                  <a:srgbClr val="000000"/>
                </a:solidFill>
                <a:latin typeface="Arial" pitchFamily="34" charset="0"/>
                <a:ea typeface="Arial" pitchFamily="34" charset="-122"/>
                <a:cs typeface="Arial" pitchFamily="34" charset="-120"/>
              </a:rPr>
              <a:t>Berechnet auf den vollen Betrag gegenüber Geldmarktfonds mit 2,5% nach Kosten, mit Anleiherenditen vor Kosten und Ausfällen und bevor Abrufe den Bestand verringern. Gegenüber Tagesgeld mit 0,60% wäre die Lücke noch größer.</a:t>
            </a:r>
            <a:endParaRPr lang="en-US" sz="1100" dirty="0"/>
          </a:p>
        </p:txBody>
      </p:sp>
      <p:sp>
        <p:nvSpPr>
          <p:cNvPr id="48" name="Text 46"/>
          <p:cNvSpPr/>
          <p:nvPr/>
        </p:nvSpPr>
        <p:spPr>
          <a:xfrm>
            <a:off x="7327900" y="4911089"/>
            <a:ext cx="4212082"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[Ergänzung Autor: als Vergleichsmaßstab verwendeter Geldmarktfonds und die Tagesgeldsätze, die die Familien derzeit erhalten]</a:t>
            </a:r>
            <a:endParaRPr lang="en-US" sz="1000" dirty="0"/>
          </a:p>
        </p:txBody>
      </p:sp>
      <p:pic>
        <p:nvPicPr>
          <p:cNvPr id="49" name="Image 0"/>
          <p:cNvPicPr>
            <a:picLocks noChangeAspect="1"/>
          </p:cNvPicPr>
          <p:nvPr/>
        </p:nvPicPr>
        <p:blipFill>
          <a:blip r:embed="rId3"/>
          <a:srcRect/>
          <a:stretch/>
        </p:blipFill>
        <p:spPr>
          <a:xfrm>
            <a:off x="7327900" y="1390650"/>
            <a:ext cx="381000" cy="190500"/>
          </a:xfrm>
          <a:prstGeom prst="rect">
            <a:avLst/>
          </a:prstGeom>
        </p:spPr>
      </p:pic>
      <p:sp>
        <p:nvSpPr>
          <p:cNvPr id="51" name="Text 47"/>
          <p:cNvSpPr/>
          <p:nvPr/>
        </p:nvSpPr>
        <p:spPr>
          <a:xfrm>
            <a:off x="1397000" y="6233161"/>
            <a:ext cx="9679940" cy="42164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Einfache Berechnung, illustrativ. 2 Deutsche Bundesbank, MFI Zinsstatistik, Neugeschäft, Juli 2026, veröffentlicht am 2. September 2026. 3 Global Rates, auf Basis von EZB Daten zum €STR, Oktober 2026. 4 Bondscovery, angepasste Renditekurve für Unternehmensanleihen in Euro mit Investment Grade, 28. Oktober 2026; Renditen vor Kosten und vor etwaigen Ausfällen. 5 Euronews, 29. Oktober 2026. 6 Angenommene Rendite nach laufenden Kosten (TER), ca. 2,6% vor Kosten; illustrativ.</a:t>
            </a:r>
            <a:endParaRPr lang="en-US" sz="800" dirty="0"/>
          </a:p>
        </p:txBody>
      </p:sp>
      <p:sp>
        <p:nvSpPr>
          <p:cNvPr id="52" name="Text 48"/>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5</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Jede Lösung wägt Finanzierungssicherheit gegen Ertragspotenzial ab</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Sechs Lösungen auf einer Skala; strukturierte Lösungen verschieben sich je nach Ausgestaltung</a:t>
            </a:r>
            <a:endParaRPr lang="en-US" sz="1300" dirty="0"/>
          </a:p>
        </p:txBody>
      </p:sp>
      <p:sp>
        <p:nvSpPr>
          <p:cNvPr id="4" name="Text 2"/>
          <p:cNvSpPr/>
          <p:nvPr/>
        </p:nvSpPr>
        <p:spPr>
          <a:xfrm>
            <a:off x="1860550" y="1390650"/>
            <a:ext cx="2398871"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Arial" pitchFamily="34" charset="0"/>
                <a:ea typeface="Arial" pitchFamily="34" charset="-122"/>
                <a:cs typeface="Arial" pitchFamily="34" charset="-120"/>
              </a:rPr>
              <a:t>Mehr Finanzierungssicherheit</a:t>
            </a:r>
            <a:endParaRPr lang="en-US" sz="1200" dirty="0"/>
          </a:p>
        </p:txBody>
      </p:sp>
      <p:sp>
        <p:nvSpPr>
          <p:cNvPr id="5" name="Text 3"/>
          <p:cNvSpPr/>
          <p:nvPr/>
        </p:nvSpPr>
        <p:spPr>
          <a:xfrm>
            <a:off x="9882314" y="1390650"/>
            <a:ext cx="1788986"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000000"/>
                </a:solidFill>
                <a:latin typeface="Arial" pitchFamily="34" charset="0"/>
                <a:ea typeface="Arial" pitchFamily="34" charset="-122"/>
                <a:cs typeface="Arial" pitchFamily="34" charset="-120"/>
              </a:rPr>
              <a:t>Mehr Ertragspotenzial</a:t>
            </a:r>
            <a:endParaRPr lang="en-US" sz="1200" dirty="0"/>
          </a:p>
        </p:txBody>
      </p:sp>
      <p:pic>
        <p:nvPicPr>
          <p:cNvPr id="6" name="Image 0" descr="Skala von sechs Lösungen vom Geldmarkt bis zu diversifizierten Aktien"/>
          <p:cNvPicPr>
            <a:picLocks noChangeAspect="1"/>
          </p:cNvPicPr>
          <p:nvPr/>
        </p:nvPicPr>
        <p:blipFill>
          <a:blip r:embed="rId3"/>
          <a:srcRect l="-527" r="-527"/>
          <a:stretch/>
        </p:blipFill>
        <p:spPr>
          <a:xfrm>
            <a:off x="520700" y="1649732"/>
            <a:ext cx="11150600" cy="177800"/>
          </a:xfrm>
          <a:prstGeom prst="rect">
            <a:avLst/>
          </a:prstGeom>
        </p:spPr>
      </p:pic>
      <p:sp>
        <p:nvSpPr>
          <p:cNvPr id="7" name="Shape 4"/>
          <p:cNvSpPr/>
          <p:nvPr/>
        </p:nvSpPr>
        <p:spPr>
          <a:xfrm>
            <a:off x="520700" y="1983107"/>
            <a:ext cx="11150600" cy="0"/>
          </a:xfrm>
          <a:prstGeom prst="line">
            <a:avLst/>
          </a:prstGeom>
          <a:noFill/>
          <a:ln w="6350">
            <a:solidFill>
              <a:srgbClr val="000000"/>
            </a:solidFill>
            <a:prstDash val="solid"/>
          </a:ln>
        </p:spPr>
      </p:sp>
      <p:sp>
        <p:nvSpPr>
          <p:cNvPr id="8" name="Shape 5"/>
          <p:cNvSpPr/>
          <p:nvPr/>
        </p:nvSpPr>
        <p:spPr>
          <a:xfrm>
            <a:off x="520700" y="2530476"/>
            <a:ext cx="1339850" cy="0"/>
          </a:xfrm>
          <a:prstGeom prst="line">
            <a:avLst/>
          </a:prstGeom>
          <a:noFill/>
          <a:ln w="6350">
            <a:solidFill>
              <a:srgbClr val="000000"/>
            </a:solidFill>
            <a:prstDash val="solid"/>
          </a:ln>
        </p:spPr>
      </p:sp>
      <p:sp>
        <p:nvSpPr>
          <p:cNvPr id="9" name="Shape 6"/>
          <p:cNvSpPr/>
          <p:nvPr/>
        </p:nvSpPr>
        <p:spPr>
          <a:xfrm>
            <a:off x="1860550" y="2530476"/>
            <a:ext cx="1631950" cy="0"/>
          </a:xfrm>
          <a:prstGeom prst="line">
            <a:avLst/>
          </a:prstGeom>
          <a:noFill/>
          <a:ln w="6350">
            <a:solidFill>
              <a:srgbClr val="000000"/>
            </a:solidFill>
            <a:prstDash val="solid"/>
          </a:ln>
        </p:spPr>
      </p:sp>
      <p:sp>
        <p:nvSpPr>
          <p:cNvPr id="10" name="Text 7"/>
          <p:cNvSpPr/>
          <p:nvPr/>
        </p:nvSpPr>
        <p:spPr>
          <a:xfrm>
            <a:off x="1860550" y="2073911"/>
            <a:ext cx="155575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Geldmarktfonds und Zertifikate</a:t>
            </a:r>
            <a:endParaRPr lang="en-US" sz="1200" dirty="0"/>
          </a:p>
        </p:txBody>
      </p:sp>
      <p:sp>
        <p:nvSpPr>
          <p:cNvPr id="11" name="Shape 8"/>
          <p:cNvSpPr/>
          <p:nvPr/>
        </p:nvSpPr>
        <p:spPr>
          <a:xfrm>
            <a:off x="3492500" y="2530476"/>
            <a:ext cx="1631950" cy="0"/>
          </a:xfrm>
          <a:prstGeom prst="line">
            <a:avLst/>
          </a:prstGeom>
          <a:noFill/>
          <a:ln w="6350">
            <a:solidFill>
              <a:srgbClr val="000000"/>
            </a:solidFill>
            <a:prstDash val="solid"/>
          </a:ln>
        </p:spPr>
      </p:sp>
      <p:sp>
        <p:nvSpPr>
          <p:cNvPr id="12" name="Text 9"/>
          <p:cNvSpPr/>
          <p:nvPr/>
        </p:nvSpPr>
        <p:spPr>
          <a:xfrm>
            <a:off x="3492500" y="2073911"/>
            <a:ext cx="155575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Festgeld</a:t>
            </a:r>
            <a:endParaRPr lang="en-US" sz="1200" dirty="0"/>
          </a:p>
        </p:txBody>
      </p:sp>
      <p:sp>
        <p:nvSpPr>
          <p:cNvPr id="13" name="Shape 10"/>
          <p:cNvSpPr/>
          <p:nvPr/>
        </p:nvSpPr>
        <p:spPr>
          <a:xfrm>
            <a:off x="5124450" y="2530476"/>
            <a:ext cx="1631950" cy="0"/>
          </a:xfrm>
          <a:prstGeom prst="line">
            <a:avLst/>
          </a:prstGeom>
          <a:noFill/>
          <a:ln w="6350">
            <a:solidFill>
              <a:srgbClr val="000000"/>
            </a:solidFill>
            <a:prstDash val="solid"/>
          </a:ln>
        </p:spPr>
      </p:sp>
      <p:sp>
        <p:nvSpPr>
          <p:cNvPr id="14" name="Text 11"/>
          <p:cNvSpPr/>
          <p:nvPr/>
        </p:nvSpPr>
        <p:spPr>
          <a:xfrm>
            <a:off x="5124450" y="2073911"/>
            <a:ext cx="155575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Anleihenleiter (Investment Grade)</a:t>
            </a:r>
            <a:endParaRPr lang="en-US" sz="1200" dirty="0"/>
          </a:p>
        </p:txBody>
      </p:sp>
      <p:sp>
        <p:nvSpPr>
          <p:cNvPr id="15" name="Shape 12"/>
          <p:cNvSpPr/>
          <p:nvPr/>
        </p:nvSpPr>
        <p:spPr>
          <a:xfrm>
            <a:off x="6756400" y="2530476"/>
            <a:ext cx="1631950" cy="0"/>
          </a:xfrm>
          <a:prstGeom prst="line">
            <a:avLst/>
          </a:prstGeom>
          <a:noFill/>
          <a:ln w="6350">
            <a:solidFill>
              <a:srgbClr val="000000"/>
            </a:solidFill>
            <a:prstDash val="solid"/>
          </a:ln>
        </p:spPr>
      </p:sp>
      <p:sp>
        <p:nvSpPr>
          <p:cNvPr id="16" name="Text 13"/>
          <p:cNvSpPr/>
          <p:nvPr/>
        </p:nvSpPr>
        <p:spPr>
          <a:xfrm>
            <a:off x="6756400" y="2073911"/>
            <a:ext cx="155575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Strukturierte Lösungen</a:t>
            </a:r>
            <a:endParaRPr lang="en-US" sz="1200" dirty="0"/>
          </a:p>
        </p:txBody>
      </p:sp>
      <p:sp>
        <p:nvSpPr>
          <p:cNvPr id="17" name="Shape 14"/>
          <p:cNvSpPr/>
          <p:nvPr/>
        </p:nvSpPr>
        <p:spPr>
          <a:xfrm>
            <a:off x="8388350" y="2530476"/>
            <a:ext cx="1631950" cy="0"/>
          </a:xfrm>
          <a:prstGeom prst="line">
            <a:avLst/>
          </a:prstGeom>
          <a:noFill/>
          <a:ln w="6350">
            <a:solidFill>
              <a:srgbClr val="000000"/>
            </a:solidFill>
            <a:prstDash val="solid"/>
          </a:ln>
        </p:spPr>
      </p:sp>
      <p:sp>
        <p:nvSpPr>
          <p:cNvPr id="18" name="Text 15"/>
          <p:cNvSpPr/>
          <p:nvPr/>
        </p:nvSpPr>
        <p:spPr>
          <a:xfrm>
            <a:off x="8388350" y="2073911"/>
            <a:ext cx="155575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Ausgewogenes Portfolio</a:t>
            </a:r>
            <a:endParaRPr lang="en-US" sz="1200" dirty="0"/>
          </a:p>
        </p:txBody>
      </p:sp>
      <p:sp>
        <p:nvSpPr>
          <p:cNvPr id="19" name="Shape 16"/>
          <p:cNvSpPr/>
          <p:nvPr/>
        </p:nvSpPr>
        <p:spPr>
          <a:xfrm>
            <a:off x="10020300" y="2530476"/>
            <a:ext cx="1651000" cy="0"/>
          </a:xfrm>
          <a:prstGeom prst="line">
            <a:avLst/>
          </a:prstGeom>
          <a:noFill/>
          <a:ln w="6350">
            <a:solidFill>
              <a:srgbClr val="000000"/>
            </a:solidFill>
            <a:prstDash val="solid"/>
          </a:ln>
        </p:spPr>
      </p:sp>
      <p:sp>
        <p:nvSpPr>
          <p:cNvPr id="20" name="Text 17"/>
          <p:cNvSpPr/>
          <p:nvPr/>
        </p:nvSpPr>
        <p:spPr>
          <a:xfrm>
            <a:off x="10020300" y="2073911"/>
            <a:ext cx="1574800" cy="3911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E60000"/>
                </a:solidFill>
                <a:latin typeface="Arial" pitchFamily="34" charset="0"/>
                <a:ea typeface="Arial" pitchFamily="34" charset="-122"/>
                <a:cs typeface="Arial" pitchFamily="34" charset="-120"/>
              </a:rPr>
              <a:t>Diversifizierte Aktien</a:t>
            </a:r>
            <a:endParaRPr lang="en-US" sz="1200" dirty="0"/>
          </a:p>
        </p:txBody>
      </p:sp>
      <p:sp>
        <p:nvSpPr>
          <p:cNvPr id="21" name="Shape 18"/>
          <p:cNvSpPr/>
          <p:nvPr/>
        </p:nvSpPr>
        <p:spPr>
          <a:xfrm>
            <a:off x="520700" y="3253422"/>
            <a:ext cx="1339850" cy="0"/>
          </a:xfrm>
          <a:prstGeom prst="line">
            <a:avLst/>
          </a:prstGeom>
          <a:noFill/>
          <a:ln w="6350">
            <a:solidFill>
              <a:srgbClr val="BFBFBF"/>
            </a:solidFill>
            <a:prstDash val="solid"/>
          </a:ln>
        </p:spPr>
      </p:sp>
      <p:sp>
        <p:nvSpPr>
          <p:cNvPr id="22" name="Text 19"/>
          <p:cNvSpPr/>
          <p:nvPr/>
        </p:nvSpPr>
        <p:spPr>
          <a:xfrm>
            <a:off x="520700" y="2622550"/>
            <a:ext cx="1263650" cy="565467"/>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Ertrag</a:t>
            </a:r>
            <a:endParaRPr lang="en-US" sz="1050" dirty="0"/>
          </a:p>
        </p:txBody>
      </p:sp>
      <p:sp>
        <p:nvSpPr>
          <p:cNvPr id="23" name="Shape 20"/>
          <p:cNvSpPr/>
          <p:nvPr/>
        </p:nvSpPr>
        <p:spPr>
          <a:xfrm>
            <a:off x="1860550" y="3253422"/>
            <a:ext cx="1631950" cy="0"/>
          </a:xfrm>
          <a:prstGeom prst="line">
            <a:avLst/>
          </a:prstGeom>
          <a:noFill/>
          <a:ln w="6350">
            <a:solidFill>
              <a:srgbClr val="BFBFBF"/>
            </a:solidFill>
            <a:prstDash val="solid"/>
          </a:ln>
        </p:spPr>
      </p:sp>
      <p:sp>
        <p:nvSpPr>
          <p:cNvPr id="24" name="Text 21"/>
          <p:cNvSpPr/>
          <p:nvPr/>
        </p:nvSpPr>
        <p:spPr>
          <a:xfrm>
            <a:off x="1860550" y="2622550"/>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Kurzfristzinsen, derzeit ca. 2,5% nach Kosten¹</a:t>
            </a:r>
            <a:endParaRPr lang="en-US" sz="1050" dirty="0"/>
          </a:p>
        </p:txBody>
      </p:sp>
      <p:sp>
        <p:nvSpPr>
          <p:cNvPr id="25" name="Shape 22"/>
          <p:cNvSpPr/>
          <p:nvPr/>
        </p:nvSpPr>
        <p:spPr>
          <a:xfrm>
            <a:off x="3492500" y="3253422"/>
            <a:ext cx="1631950" cy="0"/>
          </a:xfrm>
          <a:prstGeom prst="line">
            <a:avLst/>
          </a:prstGeom>
          <a:noFill/>
          <a:ln w="6350">
            <a:solidFill>
              <a:srgbClr val="BFBFBF"/>
            </a:solidFill>
            <a:prstDash val="solid"/>
          </a:ln>
        </p:spPr>
      </p:sp>
      <p:sp>
        <p:nvSpPr>
          <p:cNvPr id="26" name="Text 23"/>
          <p:cNvSpPr/>
          <p:nvPr/>
        </p:nvSpPr>
        <p:spPr>
          <a:xfrm>
            <a:off x="3492500" y="2622550"/>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Fest für die Laufzeit; je nach Bank [Zinstabelle]</a:t>
            </a:r>
            <a:endParaRPr lang="en-US" sz="1050" dirty="0"/>
          </a:p>
        </p:txBody>
      </p:sp>
      <p:sp>
        <p:nvSpPr>
          <p:cNvPr id="27" name="Shape 24"/>
          <p:cNvSpPr/>
          <p:nvPr/>
        </p:nvSpPr>
        <p:spPr>
          <a:xfrm>
            <a:off x="5124450" y="3253422"/>
            <a:ext cx="1631950" cy="0"/>
          </a:xfrm>
          <a:prstGeom prst="line">
            <a:avLst/>
          </a:prstGeom>
          <a:noFill/>
          <a:ln w="6350">
            <a:solidFill>
              <a:srgbClr val="BFBFBF"/>
            </a:solidFill>
            <a:prstDash val="solid"/>
          </a:ln>
        </p:spPr>
      </p:sp>
      <p:sp>
        <p:nvSpPr>
          <p:cNvPr id="28" name="Text 25"/>
          <p:cNvSpPr/>
          <p:nvPr/>
        </p:nvSpPr>
        <p:spPr>
          <a:xfrm>
            <a:off x="5124450" y="2622550"/>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Rendite beim Kauf fixiert, 3,3 bis 4,1% für ein bis fünf Jahre²</a:t>
            </a:r>
            <a:endParaRPr lang="en-US" sz="1050" dirty="0"/>
          </a:p>
        </p:txBody>
      </p:sp>
      <p:sp>
        <p:nvSpPr>
          <p:cNvPr id="29" name="Shape 26"/>
          <p:cNvSpPr/>
          <p:nvPr/>
        </p:nvSpPr>
        <p:spPr>
          <a:xfrm>
            <a:off x="6756400" y="3253422"/>
            <a:ext cx="1631950" cy="0"/>
          </a:xfrm>
          <a:prstGeom prst="line">
            <a:avLst/>
          </a:prstGeom>
          <a:noFill/>
          <a:ln w="6350">
            <a:solidFill>
              <a:srgbClr val="BFBFBF"/>
            </a:solidFill>
            <a:prstDash val="solid"/>
          </a:ln>
        </p:spPr>
      </p:sp>
      <p:sp>
        <p:nvSpPr>
          <p:cNvPr id="30" name="Text 27"/>
          <p:cNvSpPr/>
          <p:nvPr/>
        </p:nvSpPr>
        <p:spPr>
          <a:xfrm>
            <a:off x="6756400" y="2622550"/>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Durch die Bedingungen bei Emission festgelegt</a:t>
            </a:r>
            <a:endParaRPr lang="en-US" sz="1050" dirty="0"/>
          </a:p>
        </p:txBody>
      </p:sp>
      <p:sp>
        <p:nvSpPr>
          <p:cNvPr id="31" name="Shape 28"/>
          <p:cNvSpPr/>
          <p:nvPr/>
        </p:nvSpPr>
        <p:spPr>
          <a:xfrm>
            <a:off x="8388350" y="3253422"/>
            <a:ext cx="1631950" cy="0"/>
          </a:xfrm>
          <a:prstGeom prst="line">
            <a:avLst/>
          </a:prstGeom>
          <a:noFill/>
          <a:ln w="6350">
            <a:solidFill>
              <a:srgbClr val="BFBFBF"/>
            </a:solidFill>
            <a:prstDash val="solid"/>
          </a:ln>
        </p:spPr>
      </p:sp>
      <p:sp>
        <p:nvSpPr>
          <p:cNvPr id="32" name="Text 29"/>
          <p:cNvSpPr/>
          <p:nvPr/>
        </p:nvSpPr>
        <p:spPr>
          <a:xfrm>
            <a:off x="8388350" y="2622550"/>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Anleiheerträge plus Aktienwachstum</a:t>
            </a:r>
            <a:endParaRPr lang="en-US" sz="1050" dirty="0"/>
          </a:p>
        </p:txBody>
      </p:sp>
      <p:sp>
        <p:nvSpPr>
          <p:cNvPr id="33" name="Shape 30"/>
          <p:cNvSpPr/>
          <p:nvPr/>
        </p:nvSpPr>
        <p:spPr>
          <a:xfrm>
            <a:off x="10020300" y="3253422"/>
            <a:ext cx="1651000" cy="0"/>
          </a:xfrm>
          <a:prstGeom prst="line">
            <a:avLst/>
          </a:prstGeom>
          <a:noFill/>
          <a:ln w="6350">
            <a:solidFill>
              <a:srgbClr val="BFBFBF"/>
            </a:solidFill>
            <a:prstDash val="solid"/>
          </a:ln>
        </p:spPr>
      </p:sp>
      <p:sp>
        <p:nvSpPr>
          <p:cNvPr id="34" name="Text 31"/>
          <p:cNvSpPr/>
          <p:nvPr/>
        </p:nvSpPr>
        <p:spPr>
          <a:xfrm>
            <a:off x="10020300" y="2622550"/>
            <a:ext cx="157480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6,6% p.a. in Euro seit 2000³</a:t>
            </a:r>
            <a:endParaRPr lang="en-US" sz="1050" dirty="0"/>
          </a:p>
        </p:txBody>
      </p:sp>
      <p:sp>
        <p:nvSpPr>
          <p:cNvPr id="35" name="Shape 32"/>
          <p:cNvSpPr/>
          <p:nvPr/>
        </p:nvSpPr>
        <p:spPr>
          <a:xfrm>
            <a:off x="520700" y="3976371"/>
            <a:ext cx="1339850" cy="0"/>
          </a:xfrm>
          <a:prstGeom prst="line">
            <a:avLst/>
          </a:prstGeom>
          <a:noFill/>
          <a:ln w="6350">
            <a:solidFill>
              <a:srgbClr val="BFBFBF"/>
            </a:solidFill>
            <a:prstDash val="solid"/>
          </a:ln>
        </p:spPr>
      </p:sp>
      <p:sp>
        <p:nvSpPr>
          <p:cNvPr id="36" name="Text 33"/>
          <p:cNvSpPr/>
          <p:nvPr/>
        </p:nvSpPr>
        <p:spPr>
          <a:xfrm>
            <a:off x="520700" y="3345498"/>
            <a:ext cx="1263650" cy="565467"/>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Wert</a:t>
            </a:r>
            <a:endParaRPr lang="en-US" sz="1050" dirty="0"/>
          </a:p>
        </p:txBody>
      </p:sp>
      <p:sp>
        <p:nvSpPr>
          <p:cNvPr id="37" name="Shape 34"/>
          <p:cNvSpPr/>
          <p:nvPr/>
        </p:nvSpPr>
        <p:spPr>
          <a:xfrm>
            <a:off x="1860550" y="3976371"/>
            <a:ext cx="1631950" cy="0"/>
          </a:xfrm>
          <a:prstGeom prst="line">
            <a:avLst/>
          </a:prstGeom>
          <a:noFill/>
          <a:ln w="6350">
            <a:solidFill>
              <a:srgbClr val="BFBFBF"/>
            </a:solidFill>
            <a:prstDash val="solid"/>
          </a:ln>
        </p:spPr>
      </p:sp>
      <p:sp>
        <p:nvSpPr>
          <p:cNvPr id="38" name="Text 35"/>
          <p:cNvSpPr/>
          <p:nvPr/>
        </p:nvSpPr>
        <p:spPr>
          <a:xfrm>
            <a:off x="1860550" y="3345498"/>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Sehr stabil</a:t>
            </a:r>
            <a:endParaRPr lang="en-US" sz="1050" dirty="0"/>
          </a:p>
        </p:txBody>
      </p:sp>
      <p:sp>
        <p:nvSpPr>
          <p:cNvPr id="39" name="Shape 36"/>
          <p:cNvSpPr/>
          <p:nvPr/>
        </p:nvSpPr>
        <p:spPr>
          <a:xfrm>
            <a:off x="3492500" y="3976371"/>
            <a:ext cx="1631950" cy="0"/>
          </a:xfrm>
          <a:prstGeom prst="line">
            <a:avLst/>
          </a:prstGeom>
          <a:noFill/>
          <a:ln w="6350">
            <a:solidFill>
              <a:srgbClr val="BFBFBF"/>
            </a:solidFill>
            <a:prstDash val="solid"/>
          </a:ln>
        </p:spPr>
      </p:sp>
      <p:sp>
        <p:nvSpPr>
          <p:cNvPr id="40" name="Text 37"/>
          <p:cNvSpPr/>
          <p:nvPr/>
        </p:nvSpPr>
        <p:spPr>
          <a:xfrm>
            <a:off x="3492500" y="3345498"/>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Fest; keine Kursschwankungen während der Laufzeit</a:t>
            </a:r>
            <a:endParaRPr lang="en-US" sz="1050" dirty="0"/>
          </a:p>
        </p:txBody>
      </p:sp>
      <p:sp>
        <p:nvSpPr>
          <p:cNvPr id="41" name="Shape 38"/>
          <p:cNvSpPr/>
          <p:nvPr/>
        </p:nvSpPr>
        <p:spPr>
          <a:xfrm>
            <a:off x="5124450" y="3976371"/>
            <a:ext cx="1631950" cy="0"/>
          </a:xfrm>
          <a:prstGeom prst="line">
            <a:avLst/>
          </a:prstGeom>
          <a:noFill/>
          <a:ln w="6350">
            <a:solidFill>
              <a:srgbClr val="BFBFBF"/>
            </a:solidFill>
            <a:prstDash val="solid"/>
          </a:ln>
        </p:spPr>
      </p:sp>
      <p:sp>
        <p:nvSpPr>
          <p:cNvPr id="42" name="Text 39"/>
          <p:cNvSpPr/>
          <p:nvPr/>
        </p:nvSpPr>
        <p:spPr>
          <a:xfrm>
            <a:off x="5124450" y="3345498"/>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Schwankt mit den Renditen bis zur Fälligkeit</a:t>
            </a:r>
            <a:endParaRPr lang="en-US" sz="1050" dirty="0"/>
          </a:p>
        </p:txBody>
      </p:sp>
      <p:sp>
        <p:nvSpPr>
          <p:cNvPr id="43" name="Shape 40"/>
          <p:cNvSpPr/>
          <p:nvPr/>
        </p:nvSpPr>
        <p:spPr>
          <a:xfrm>
            <a:off x="6756400" y="3976371"/>
            <a:ext cx="1631950" cy="0"/>
          </a:xfrm>
          <a:prstGeom prst="line">
            <a:avLst/>
          </a:prstGeom>
          <a:noFill/>
          <a:ln w="6350">
            <a:solidFill>
              <a:srgbClr val="BFBFBF"/>
            </a:solidFill>
            <a:prstDash val="solid"/>
          </a:ln>
        </p:spPr>
      </p:sp>
      <p:sp>
        <p:nvSpPr>
          <p:cNvPr id="44" name="Text 41"/>
          <p:cNvSpPr/>
          <p:nvPr/>
        </p:nvSpPr>
        <p:spPr>
          <a:xfrm>
            <a:off x="6756400" y="3345498"/>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Abhängig von Struktur, Markt und Emittent</a:t>
            </a:r>
            <a:endParaRPr lang="en-US" sz="1050" dirty="0"/>
          </a:p>
        </p:txBody>
      </p:sp>
      <p:sp>
        <p:nvSpPr>
          <p:cNvPr id="45" name="Shape 42"/>
          <p:cNvSpPr/>
          <p:nvPr/>
        </p:nvSpPr>
        <p:spPr>
          <a:xfrm>
            <a:off x="8388350" y="3976371"/>
            <a:ext cx="1631950" cy="0"/>
          </a:xfrm>
          <a:prstGeom prst="line">
            <a:avLst/>
          </a:prstGeom>
          <a:noFill/>
          <a:ln w="6350">
            <a:solidFill>
              <a:srgbClr val="BFBFBF"/>
            </a:solidFill>
            <a:prstDash val="solid"/>
          </a:ln>
        </p:spPr>
      </p:sp>
      <p:sp>
        <p:nvSpPr>
          <p:cNvPr id="46" name="Text 43"/>
          <p:cNvSpPr/>
          <p:nvPr/>
        </p:nvSpPr>
        <p:spPr>
          <a:xfrm>
            <a:off x="8388350" y="3345498"/>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Kann in einem schwachen Jahr fallen, wie 2022³</a:t>
            </a:r>
            <a:endParaRPr lang="en-US" sz="1050" dirty="0"/>
          </a:p>
        </p:txBody>
      </p:sp>
      <p:sp>
        <p:nvSpPr>
          <p:cNvPr id="47" name="Shape 44"/>
          <p:cNvSpPr/>
          <p:nvPr/>
        </p:nvSpPr>
        <p:spPr>
          <a:xfrm>
            <a:off x="10020300" y="3976371"/>
            <a:ext cx="1651000" cy="0"/>
          </a:xfrm>
          <a:prstGeom prst="line">
            <a:avLst/>
          </a:prstGeom>
          <a:noFill/>
          <a:ln w="6350">
            <a:solidFill>
              <a:srgbClr val="BFBFBF"/>
            </a:solidFill>
            <a:prstDash val="solid"/>
          </a:ln>
        </p:spPr>
      </p:sp>
      <p:sp>
        <p:nvSpPr>
          <p:cNvPr id="48" name="Text 45"/>
          <p:cNvSpPr/>
          <p:nvPr/>
        </p:nvSpPr>
        <p:spPr>
          <a:xfrm>
            <a:off x="10020300" y="3345498"/>
            <a:ext cx="157480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Rückgang um 53% von 2007 bis 2009³</a:t>
            </a:r>
            <a:endParaRPr lang="en-US" sz="1050" dirty="0"/>
          </a:p>
        </p:txBody>
      </p:sp>
      <p:sp>
        <p:nvSpPr>
          <p:cNvPr id="49" name="Shape 46"/>
          <p:cNvSpPr/>
          <p:nvPr/>
        </p:nvSpPr>
        <p:spPr>
          <a:xfrm>
            <a:off x="520700" y="4699319"/>
            <a:ext cx="1339850" cy="0"/>
          </a:xfrm>
          <a:prstGeom prst="line">
            <a:avLst/>
          </a:prstGeom>
          <a:noFill/>
          <a:ln w="6350">
            <a:solidFill>
              <a:srgbClr val="000000"/>
            </a:solidFill>
            <a:prstDash val="solid"/>
          </a:ln>
        </p:spPr>
      </p:sp>
      <p:sp>
        <p:nvSpPr>
          <p:cNvPr id="50" name="Text 47"/>
          <p:cNvSpPr/>
          <p:nvPr/>
        </p:nvSpPr>
        <p:spPr>
          <a:xfrm>
            <a:off x="520700" y="4068446"/>
            <a:ext cx="1263650" cy="565467"/>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Abrufe</a:t>
            </a:r>
            <a:endParaRPr lang="en-US" sz="1050" dirty="0"/>
          </a:p>
        </p:txBody>
      </p:sp>
      <p:sp>
        <p:nvSpPr>
          <p:cNvPr id="51" name="Shape 48"/>
          <p:cNvSpPr/>
          <p:nvPr/>
        </p:nvSpPr>
        <p:spPr>
          <a:xfrm>
            <a:off x="1860550" y="4699319"/>
            <a:ext cx="1631950" cy="0"/>
          </a:xfrm>
          <a:prstGeom prst="line">
            <a:avLst/>
          </a:prstGeom>
          <a:noFill/>
          <a:ln w="6350">
            <a:solidFill>
              <a:srgbClr val="000000"/>
            </a:solidFill>
            <a:prstDash val="solid"/>
          </a:ln>
        </p:spPr>
      </p:sp>
      <p:sp>
        <p:nvSpPr>
          <p:cNvPr id="52" name="Text 49"/>
          <p:cNvSpPr/>
          <p:nvPr/>
        </p:nvSpPr>
        <p:spPr>
          <a:xfrm>
            <a:off x="1860550" y="4068446"/>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Innerhalb von zwölf Monaten und als Puffer</a:t>
            </a:r>
            <a:endParaRPr lang="en-US" sz="1050" dirty="0"/>
          </a:p>
        </p:txBody>
      </p:sp>
      <p:sp>
        <p:nvSpPr>
          <p:cNvPr id="53" name="Shape 50"/>
          <p:cNvSpPr/>
          <p:nvPr/>
        </p:nvSpPr>
        <p:spPr>
          <a:xfrm>
            <a:off x="3492500" y="4699319"/>
            <a:ext cx="1631950" cy="0"/>
          </a:xfrm>
          <a:prstGeom prst="line">
            <a:avLst/>
          </a:prstGeom>
          <a:noFill/>
          <a:ln w="6350">
            <a:solidFill>
              <a:srgbClr val="000000"/>
            </a:solidFill>
            <a:prstDash val="solid"/>
          </a:ln>
        </p:spPr>
      </p:sp>
      <p:sp>
        <p:nvSpPr>
          <p:cNvPr id="54" name="Text 51"/>
          <p:cNvSpPr/>
          <p:nvPr/>
        </p:nvSpPr>
        <p:spPr>
          <a:xfrm>
            <a:off x="3492500" y="4068446"/>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Bekannte Termine innerhalb von zwölf Monaten</a:t>
            </a:r>
            <a:endParaRPr lang="en-US" sz="1050" dirty="0"/>
          </a:p>
        </p:txBody>
      </p:sp>
      <p:sp>
        <p:nvSpPr>
          <p:cNvPr id="55" name="Shape 52"/>
          <p:cNvSpPr/>
          <p:nvPr/>
        </p:nvSpPr>
        <p:spPr>
          <a:xfrm>
            <a:off x="5124450" y="4699319"/>
            <a:ext cx="1631950" cy="0"/>
          </a:xfrm>
          <a:prstGeom prst="line">
            <a:avLst/>
          </a:prstGeom>
          <a:noFill/>
          <a:ln w="6350">
            <a:solidFill>
              <a:srgbClr val="000000"/>
            </a:solidFill>
            <a:prstDash val="solid"/>
          </a:ln>
        </p:spPr>
      </p:sp>
      <p:sp>
        <p:nvSpPr>
          <p:cNvPr id="56" name="Text 53"/>
          <p:cNvSpPr/>
          <p:nvPr/>
        </p:nvSpPr>
        <p:spPr>
          <a:xfrm>
            <a:off x="5124450" y="4068446"/>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Jahre zwei bis fünf, über die Fälligkeit abgestimmt</a:t>
            </a:r>
            <a:endParaRPr lang="en-US" sz="1050" dirty="0"/>
          </a:p>
        </p:txBody>
      </p:sp>
      <p:sp>
        <p:nvSpPr>
          <p:cNvPr id="57" name="Shape 54"/>
          <p:cNvSpPr/>
          <p:nvPr/>
        </p:nvSpPr>
        <p:spPr>
          <a:xfrm>
            <a:off x="6756400" y="4699319"/>
            <a:ext cx="1631950" cy="0"/>
          </a:xfrm>
          <a:prstGeom prst="line">
            <a:avLst/>
          </a:prstGeom>
          <a:noFill/>
          <a:ln w="6350">
            <a:solidFill>
              <a:srgbClr val="000000"/>
            </a:solidFill>
            <a:prstDash val="solid"/>
          </a:ln>
        </p:spPr>
      </p:sp>
      <p:sp>
        <p:nvSpPr>
          <p:cNvPr id="58" name="Text 55"/>
          <p:cNvSpPr/>
          <p:nvPr/>
        </p:nvSpPr>
        <p:spPr>
          <a:xfrm>
            <a:off x="6756400" y="4068446"/>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Ein bekannter Termin, über die Laufzeit abgestimmt</a:t>
            </a:r>
            <a:endParaRPr lang="en-US" sz="1050" dirty="0"/>
          </a:p>
        </p:txBody>
      </p:sp>
      <p:sp>
        <p:nvSpPr>
          <p:cNvPr id="59" name="Shape 56"/>
          <p:cNvSpPr/>
          <p:nvPr/>
        </p:nvSpPr>
        <p:spPr>
          <a:xfrm>
            <a:off x="8388350" y="4699319"/>
            <a:ext cx="1631950" cy="0"/>
          </a:xfrm>
          <a:prstGeom prst="line">
            <a:avLst/>
          </a:prstGeom>
          <a:noFill/>
          <a:ln w="6350">
            <a:solidFill>
              <a:srgbClr val="000000"/>
            </a:solidFill>
            <a:prstDash val="solid"/>
          </a:ln>
        </p:spPr>
      </p:sp>
      <p:sp>
        <p:nvSpPr>
          <p:cNvPr id="60" name="Text 57"/>
          <p:cNvSpPr/>
          <p:nvPr/>
        </p:nvSpPr>
        <p:spPr>
          <a:xfrm>
            <a:off x="8388350" y="4068446"/>
            <a:ext cx="155575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Ab Jahr drei</a:t>
            </a:r>
            <a:endParaRPr lang="en-US" sz="1050" dirty="0"/>
          </a:p>
        </p:txBody>
      </p:sp>
      <p:sp>
        <p:nvSpPr>
          <p:cNvPr id="61" name="Shape 58"/>
          <p:cNvSpPr/>
          <p:nvPr/>
        </p:nvSpPr>
        <p:spPr>
          <a:xfrm>
            <a:off x="10020300" y="4699319"/>
            <a:ext cx="1651000" cy="0"/>
          </a:xfrm>
          <a:prstGeom prst="line">
            <a:avLst/>
          </a:prstGeom>
          <a:noFill/>
          <a:ln w="6350">
            <a:solidFill>
              <a:srgbClr val="000000"/>
            </a:solidFill>
            <a:prstDash val="solid"/>
          </a:ln>
        </p:spPr>
      </p:sp>
      <p:sp>
        <p:nvSpPr>
          <p:cNvPr id="62" name="Text 59"/>
          <p:cNvSpPr/>
          <p:nvPr/>
        </p:nvSpPr>
        <p:spPr>
          <a:xfrm>
            <a:off x="10020300" y="4068446"/>
            <a:ext cx="1574800" cy="565467"/>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Ab Jahr vier, mit Kreditlinie</a:t>
            </a:r>
            <a:endParaRPr lang="en-US" sz="1050" dirty="0"/>
          </a:p>
        </p:txBody>
      </p:sp>
      <p:sp>
        <p:nvSpPr>
          <p:cNvPr id="63" name="Text 60"/>
          <p:cNvSpPr/>
          <p:nvPr/>
        </p:nvSpPr>
        <p:spPr>
          <a:xfrm>
            <a:off x="520700" y="4931094"/>
            <a:ext cx="11150600" cy="716280"/>
          </a:xfrm>
          <a:prstGeom prst="rect">
            <a:avLst/>
          </a:prstGeom>
          <a:solidFill>
            <a:srgbClr val="ECEBE4"/>
          </a:solidFill>
          <a:ln/>
        </p:spPr>
        <p:txBody>
          <a:bodyPr wrap="square" lIns="203200" tIns="152400" rIns="0" bIns="127000" rtlCol="0" anchor="t">
            <a:normAutofit/>
          </a:bodyPr>
          <a:lstStyle/>
          <a:p>
            <a:pPr marL="0" indent="0" algn="l">
              <a:lnSpc>
                <a:spcPts val="1620"/>
              </a:lnSpc>
              <a:buNone/>
            </a:pPr>
            <a:r>
              <a:rPr lang="en-US" sz="1200" dirty="0">
                <a:solidFill>
                  <a:srgbClr val="E60000"/>
                </a:solidFill>
                <a:latin typeface="Arial" pitchFamily="34" charset="0"/>
                <a:ea typeface="Arial" pitchFamily="34" charset="-122"/>
                <a:cs typeface="Arial" pitchFamily="34" charset="-120"/>
              </a:rPr>
              <a:t>Eine zugesagte Kreditlinie</a:t>
            </a:r>
            <a:r>
              <a:rPr lang="en-US" sz="1200" dirty="0">
                <a:solidFill>
                  <a:srgbClr val="000000"/>
                </a:solidFill>
                <a:latin typeface="Arial" pitchFamily="34" charset="0"/>
                <a:ea typeface="Arial" pitchFamily="34" charset="-122"/>
                <a:cs typeface="Arial" pitchFamily="34" charset="-120"/>
              </a:rPr>
              <a:t> kann Abrufe nach einem Markteinbruch überbrücken, sodass ein größerer Teil der Reserve weiter rechts auf dieser Skala liegen kann. Sie verursacht Finanzierungskosten und muss bestehen, bevor sie gebraucht wird.</a:t>
            </a:r>
            <a:endParaRPr lang="en-US" sz="1200" dirty="0"/>
          </a:p>
        </p:txBody>
      </p:sp>
      <p:sp>
        <p:nvSpPr>
          <p:cNvPr id="65" name="Text 61"/>
          <p:cNvSpPr/>
          <p:nvPr/>
        </p:nvSpPr>
        <p:spPr>
          <a:xfrm>
            <a:off x="1397000" y="6233161"/>
            <a:ext cx="9679940" cy="42164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Angenommene Rendite von Geldmarktfonds nach Kosten, ca. 2,6% vor Kosten; der €STR lag im Oktober 2026 im Durchschnitt bei 2,44% (Global Rates, auf Basis von EZB Daten). 2 Bondscovery, angepasste Renditekurve für Unternehmensanleihen in Euro mit Investment Grade, 28. Oktober 2026. 3 MSCI ACWI Index (EUR) Factsheet, Nettorenditen, Daten per 30. September 2026; seit 2000 bezieht sich auf 29. Dezember 2000 bis 30. September 2026; maximaler Rückgang 53,06% vom 15. Juni 2007 bis 9. März 2009. Die vergangene Wertentwicklung ist kein verlässlicher Indikator für künftige Ergebnisse.</a:t>
            </a:r>
            <a:endParaRPr lang="en-US" sz="800" dirty="0"/>
          </a:p>
        </p:txBody>
      </p:sp>
      <p:sp>
        <p:nvSpPr>
          <p:cNvPr id="66" name="Text 62"/>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6</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Jeder Teil der Reserve wird auf die erwarteten Abrufe abgestimmt</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Drei Stufen, illustriert für EUR 30 Mio. mit dem Abrufmuster von Seite 4</a:t>
            </a:r>
            <a:endParaRPr lang="en-US" sz="1300" dirty="0"/>
          </a:p>
        </p:txBody>
      </p:sp>
      <p:sp>
        <p:nvSpPr>
          <p:cNvPr id="4" name="Text 2"/>
          <p:cNvSpPr/>
          <p:nvPr/>
        </p:nvSpPr>
        <p:spPr>
          <a:xfrm>
            <a:off x="2082800" y="1390650"/>
            <a:ext cx="1485900" cy="190500"/>
          </a:xfrm>
          <a:prstGeom prst="rect">
            <a:avLst/>
          </a:prstGeom>
          <a:noFill/>
          <a:ln/>
        </p:spPr>
        <p:txBody>
          <a:bodyPr wrap="square" lIns="0" tIns="0" rIns="0" bIns="0" rtlCol="0" anchor="t">
            <a:normAutofit/>
          </a:bodyPr>
          <a:lstStyle/>
          <a:p>
            <a:pPr marL="0" indent="0" algn="l">
              <a:lnSpc>
                <a:spcPts val="1300"/>
              </a:lnSpc>
              <a:buNone/>
            </a:pPr>
            <a:r>
              <a:rPr lang="en-US" sz="1000" b="1" dirty="0">
                <a:solidFill>
                  <a:srgbClr val="000000"/>
                </a:solidFill>
                <a:latin typeface="Arial" pitchFamily="34" charset="0"/>
                <a:ea typeface="Arial" pitchFamily="34" charset="-122"/>
                <a:cs typeface="Arial" pitchFamily="34" charset="-120"/>
              </a:rPr>
              <a:t>EUR 4,5 Mio.</a:t>
            </a:r>
            <a:r>
              <a:rPr lang="en-US" sz="1000" dirty="0">
                <a:solidFill>
                  <a:srgbClr val="000000"/>
                </a:solidFill>
                <a:latin typeface="Arial" pitchFamily="34" charset="0"/>
                <a:ea typeface="Arial" pitchFamily="34" charset="-122"/>
                <a:cs typeface="Arial" pitchFamily="34" charset="-120"/>
              </a:rPr>
              <a:t> · 15%</a:t>
            </a:r>
            <a:endParaRPr lang="en-US" sz="1000" dirty="0"/>
          </a:p>
        </p:txBody>
      </p:sp>
      <p:sp>
        <p:nvSpPr>
          <p:cNvPr id="5" name="Shape 3"/>
          <p:cNvSpPr/>
          <p:nvPr/>
        </p:nvSpPr>
        <p:spPr>
          <a:xfrm>
            <a:off x="2082800" y="1606550"/>
            <a:ext cx="1435100" cy="177800"/>
          </a:xfrm>
          <a:prstGeom prst="rect">
            <a:avLst/>
          </a:prstGeom>
          <a:solidFill>
            <a:srgbClr val="8E8D83"/>
          </a:solidFill>
          <a:ln/>
        </p:spPr>
      </p:sp>
      <p:sp>
        <p:nvSpPr>
          <p:cNvPr id="6" name="Text 4"/>
          <p:cNvSpPr/>
          <p:nvPr/>
        </p:nvSpPr>
        <p:spPr>
          <a:xfrm>
            <a:off x="3543300" y="1390650"/>
            <a:ext cx="4813808" cy="190500"/>
          </a:xfrm>
          <a:prstGeom prst="rect">
            <a:avLst/>
          </a:prstGeom>
          <a:noFill/>
          <a:ln/>
        </p:spPr>
        <p:txBody>
          <a:bodyPr wrap="square" lIns="0" tIns="0" rIns="0" bIns="0" rtlCol="0" anchor="t">
            <a:normAutofit/>
          </a:bodyPr>
          <a:lstStyle/>
          <a:p>
            <a:pPr marL="0" indent="0" algn="l">
              <a:lnSpc>
                <a:spcPts val="1300"/>
              </a:lnSpc>
              <a:buNone/>
            </a:pPr>
            <a:r>
              <a:rPr lang="en-US" sz="1000" b="1" dirty="0">
                <a:solidFill>
                  <a:srgbClr val="000000"/>
                </a:solidFill>
                <a:latin typeface="Arial" pitchFamily="34" charset="0"/>
                <a:ea typeface="Arial" pitchFamily="34" charset="-122"/>
                <a:cs typeface="Arial" pitchFamily="34" charset="-120"/>
              </a:rPr>
              <a:t>EUR 14,7 Mio.</a:t>
            </a:r>
            <a:r>
              <a:rPr lang="en-US" sz="1000" dirty="0">
                <a:solidFill>
                  <a:srgbClr val="000000"/>
                </a:solidFill>
                <a:latin typeface="Arial" pitchFamily="34" charset="0"/>
                <a:ea typeface="Arial" pitchFamily="34" charset="-122"/>
                <a:cs typeface="Arial" pitchFamily="34" charset="-120"/>
              </a:rPr>
              <a:t> · 49%</a:t>
            </a:r>
            <a:endParaRPr lang="en-US" sz="1000" dirty="0"/>
          </a:p>
        </p:txBody>
      </p:sp>
      <p:sp>
        <p:nvSpPr>
          <p:cNvPr id="7" name="Shape 5"/>
          <p:cNvSpPr/>
          <p:nvPr/>
        </p:nvSpPr>
        <p:spPr>
          <a:xfrm>
            <a:off x="3543300" y="1606550"/>
            <a:ext cx="4673600" cy="177800"/>
          </a:xfrm>
          <a:prstGeom prst="rect">
            <a:avLst/>
          </a:prstGeom>
          <a:solidFill>
            <a:srgbClr val="5A5D5C"/>
          </a:solidFill>
          <a:ln/>
        </p:spPr>
      </p:sp>
      <p:sp>
        <p:nvSpPr>
          <p:cNvPr id="8" name="Text 6"/>
          <p:cNvSpPr/>
          <p:nvPr/>
        </p:nvSpPr>
        <p:spPr>
          <a:xfrm>
            <a:off x="8242300" y="1390650"/>
            <a:ext cx="3531870" cy="190500"/>
          </a:xfrm>
          <a:prstGeom prst="rect">
            <a:avLst/>
          </a:prstGeom>
          <a:noFill/>
          <a:ln/>
        </p:spPr>
        <p:txBody>
          <a:bodyPr wrap="square" lIns="0" tIns="0" rIns="0" bIns="0" rtlCol="0" anchor="t">
            <a:normAutofit/>
          </a:bodyPr>
          <a:lstStyle/>
          <a:p>
            <a:pPr marL="0" indent="0" algn="l">
              <a:lnSpc>
                <a:spcPts val="1300"/>
              </a:lnSpc>
              <a:buNone/>
            </a:pPr>
            <a:r>
              <a:rPr lang="en-US" sz="1000" b="1" dirty="0">
                <a:solidFill>
                  <a:srgbClr val="000000"/>
                </a:solidFill>
                <a:latin typeface="Arial" pitchFamily="34" charset="0"/>
                <a:ea typeface="Arial" pitchFamily="34" charset="-122"/>
                <a:cs typeface="Arial" pitchFamily="34" charset="-120"/>
              </a:rPr>
              <a:t>EUR 10,8 Mio.</a:t>
            </a:r>
            <a:r>
              <a:rPr lang="en-US" sz="1000" dirty="0">
                <a:solidFill>
                  <a:srgbClr val="000000"/>
                </a:solidFill>
                <a:latin typeface="Arial" pitchFamily="34" charset="0"/>
                <a:ea typeface="Arial" pitchFamily="34" charset="-122"/>
                <a:cs typeface="Arial" pitchFamily="34" charset="-120"/>
              </a:rPr>
              <a:t> · 36%</a:t>
            </a:r>
            <a:endParaRPr lang="en-US" sz="1000" dirty="0"/>
          </a:p>
        </p:txBody>
      </p:sp>
      <p:sp>
        <p:nvSpPr>
          <p:cNvPr id="9" name="Shape 7"/>
          <p:cNvSpPr/>
          <p:nvPr/>
        </p:nvSpPr>
        <p:spPr>
          <a:xfrm>
            <a:off x="8242300" y="1606550"/>
            <a:ext cx="3429000" cy="177800"/>
          </a:xfrm>
          <a:prstGeom prst="rect">
            <a:avLst/>
          </a:prstGeom>
          <a:solidFill>
            <a:srgbClr val="8A000A"/>
          </a:solidFill>
          <a:ln/>
        </p:spPr>
      </p:sp>
      <p:sp>
        <p:nvSpPr>
          <p:cNvPr id="10" name="Shape 8"/>
          <p:cNvSpPr/>
          <p:nvPr/>
        </p:nvSpPr>
        <p:spPr>
          <a:xfrm>
            <a:off x="520700" y="2041525"/>
            <a:ext cx="11150600" cy="0"/>
          </a:xfrm>
          <a:prstGeom prst="line">
            <a:avLst/>
          </a:prstGeom>
          <a:noFill/>
          <a:ln w="6350">
            <a:solidFill>
              <a:srgbClr val="000000"/>
            </a:solidFill>
            <a:prstDash val="solid"/>
          </a:ln>
        </p:spPr>
      </p:sp>
      <p:sp>
        <p:nvSpPr>
          <p:cNvPr id="11" name="Shape 9"/>
          <p:cNvSpPr/>
          <p:nvPr/>
        </p:nvSpPr>
        <p:spPr>
          <a:xfrm>
            <a:off x="520700" y="2466977"/>
            <a:ext cx="1562100" cy="0"/>
          </a:xfrm>
          <a:prstGeom prst="line">
            <a:avLst/>
          </a:prstGeom>
          <a:noFill/>
          <a:ln w="6350">
            <a:solidFill>
              <a:srgbClr val="000000"/>
            </a:solidFill>
            <a:prstDash val="solid"/>
          </a:ln>
        </p:spPr>
      </p:sp>
      <p:sp>
        <p:nvSpPr>
          <p:cNvPr id="12" name="Shape 10"/>
          <p:cNvSpPr/>
          <p:nvPr/>
        </p:nvSpPr>
        <p:spPr>
          <a:xfrm>
            <a:off x="2082800" y="2466977"/>
            <a:ext cx="3194050" cy="0"/>
          </a:xfrm>
          <a:prstGeom prst="line">
            <a:avLst/>
          </a:prstGeom>
          <a:noFill/>
          <a:ln w="6350">
            <a:solidFill>
              <a:srgbClr val="000000"/>
            </a:solidFill>
            <a:prstDash val="solid"/>
          </a:ln>
        </p:spPr>
      </p:sp>
      <p:sp>
        <p:nvSpPr>
          <p:cNvPr id="13" name="Text 11"/>
          <p:cNvSpPr/>
          <p:nvPr/>
        </p:nvSpPr>
        <p:spPr>
          <a:xfrm>
            <a:off x="2082800" y="2132332"/>
            <a:ext cx="3132900" cy="269240"/>
          </a:xfrm>
          <a:prstGeom prst="rect">
            <a:avLst/>
          </a:prstGeom>
          <a:noFill/>
          <a:ln/>
        </p:spPr>
        <p:txBody>
          <a:bodyPr wrap="square" lIns="0" tIns="0" rIns="0" bIns="0" rtlCol="0" anchor="t">
            <a:normAutofit/>
          </a:bodyPr>
          <a:lstStyle/>
          <a:p>
            <a:pPr marL="0" indent="0" algn="l">
              <a:lnSpc>
                <a:spcPts val="1920"/>
              </a:lnSpc>
              <a:buNone/>
            </a:pPr>
            <a:r>
              <a:rPr lang="en-US" sz="1600" dirty="0">
                <a:solidFill>
                  <a:srgbClr val="E60000"/>
                </a:solidFill>
                <a:latin typeface="Arial" pitchFamily="34" charset="0"/>
                <a:ea typeface="Arial" pitchFamily="34" charset="-122"/>
                <a:cs typeface="Arial" pitchFamily="34" charset="-120"/>
              </a:rPr>
              <a:t>Stufe 1: nächste zwölf Monate</a:t>
            </a:r>
            <a:endParaRPr lang="en-US" sz="1600" dirty="0"/>
          </a:p>
        </p:txBody>
      </p:sp>
      <p:sp>
        <p:nvSpPr>
          <p:cNvPr id="14" name="Shape 12"/>
          <p:cNvSpPr/>
          <p:nvPr/>
        </p:nvSpPr>
        <p:spPr>
          <a:xfrm>
            <a:off x="5276850" y="2466977"/>
            <a:ext cx="3194050" cy="0"/>
          </a:xfrm>
          <a:prstGeom prst="line">
            <a:avLst/>
          </a:prstGeom>
          <a:noFill/>
          <a:ln w="6350">
            <a:solidFill>
              <a:srgbClr val="000000"/>
            </a:solidFill>
            <a:prstDash val="solid"/>
          </a:ln>
        </p:spPr>
      </p:sp>
      <p:sp>
        <p:nvSpPr>
          <p:cNvPr id="15" name="Text 13"/>
          <p:cNvSpPr/>
          <p:nvPr/>
        </p:nvSpPr>
        <p:spPr>
          <a:xfrm>
            <a:off x="5276850" y="2132332"/>
            <a:ext cx="3132900" cy="269240"/>
          </a:xfrm>
          <a:prstGeom prst="rect">
            <a:avLst/>
          </a:prstGeom>
          <a:noFill/>
          <a:ln/>
        </p:spPr>
        <p:txBody>
          <a:bodyPr wrap="square" lIns="0" tIns="0" rIns="0" bIns="0" rtlCol="0" anchor="t">
            <a:normAutofit/>
          </a:bodyPr>
          <a:lstStyle/>
          <a:p>
            <a:pPr marL="0" indent="0" algn="l">
              <a:lnSpc>
                <a:spcPts val="1920"/>
              </a:lnSpc>
              <a:buNone/>
            </a:pPr>
            <a:r>
              <a:rPr lang="en-US" sz="1600" dirty="0">
                <a:solidFill>
                  <a:srgbClr val="E60000"/>
                </a:solidFill>
                <a:latin typeface="Arial" pitchFamily="34" charset="0"/>
                <a:ea typeface="Arial" pitchFamily="34" charset="-122"/>
                <a:cs typeface="Arial" pitchFamily="34" charset="-120"/>
              </a:rPr>
              <a:t>Stufe 2: Jahre zwei und drei</a:t>
            </a:r>
            <a:endParaRPr lang="en-US" sz="1600" dirty="0"/>
          </a:p>
        </p:txBody>
      </p:sp>
      <p:sp>
        <p:nvSpPr>
          <p:cNvPr id="16" name="Shape 14"/>
          <p:cNvSpPr/>
          <p:nvPr/>
        </p:nvSpPr>
        <p:spPr>
          <a:xfrm>
            <a:off x="8470900" y="2466977"/>
            <a:ext cx="3200400" cy="0"/>
          </a:xfrm>
          <a:prstGeom prst="line">
            <a:avLst/>
          </a:prstGeom>
          <a:noFill/>
          <a:ln w="6350">
            <a:solidFill>
              <a:srgbClr val="000000"/>
            </a:solidFill>
            <a:prstDash val="solid"/>
          </a:ln>
        </p:spPr>
      </p:sp>
      <p:sp>
        <p:nvSpPr>
          <p:cNvPr id="17" name="Text 15"/>
          <p:cNvSpPr/>
          <p:nvPr/>
        </p:nvSpPr>
        <p:spPr>
          <a:xfrm>
            <a:off x="8470900" y="2132332"/>
            <a:ext cx="3139440" cy="269240"/>
          </a:xfrm>
          <a:prstGeom prst="rect">
            <a:avLst/>
          </a:prstGeom>
          <a:noFill/>
          <a:ln/>
        </p:spPr>
        <p:txBody>
          <a:bodyPr wrap="square" lIns="0" tIns="0" rIns="0" bIns="0" rtlCol="0" anchor="t">
            <a:normAutofit/>
          </a:bodyPr>
          <a:lstStyle/>
          <a:p>
            <a:pPr marL="0" indent="0" algn="l">
              <a:lnSpc>
                <a:spcPts val="1920"/>
              </a:lnSpc>
              <a:buNone/>
            </a:pPr>
            <a:r>
              <a:rPr lang="en-US" sz="1600" dirty="0">
                <a:solidFill>
                  <a:srgbClr val="E60000"/>
                </a:solidFill>
                <a:latin typeface="Arial" pitchFamily="34" charset="0"/>
                <a:ea typeface="Arial" pitchFamily="34" charset="-122"/>
                <a:cs typeface="Arial" pitchFamily="34" charset="-120"/>
              </a:rPr>
              <a:t>Stufe 3: ab Jahr vier</a:t>
            </a:r>
            <a:endParaRPr lang="en-US" sz="1600" dirty="0"/>
          </a:p>
        </p:txBody>
      </p:sp>
      <p:sp>
        <p:nvSpPr>
          <p:cNvPr id="18" name="Shape 16"/>
          <p:cNvSpPr/>
          <p:nvPr/>
        </p:nvSpPr>
        <p:spPr>
          <a:xfrm>
            <a:off x="520700" y="3061335"/>
            <a:ext cx="1562100" cy="0"/>
          </a:xfrm>
          <a:prstGeom prst="line">
            <a:avLst/>
          </a:prstGeom>
          <a:noFill/>
          <a:ln w="6350">
            <a:solidFill>
              <a:srgbClr val="BFBFBF"/>
            </a:solidFill>
            <a:prstDash val="solid"/>
          </a:ln>
        </p:spPr>
      </p:sp>
      <p:sp>
        <p:nvSpPr>
          <p:cNvPr id="19" name="Text 17"/>
          <p:cNvSpPr/>
          <p:nvPr/>
        </p:nvSpPr>
        <p:spPr>
          <a:xfrm>
            <a:off x="520700" y="2559050"/>
            <a:ext cx="1460500" cy="43688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000000"/>
                </a:solidFill>
                <a:latin typeface="Arial" pitchFamily="34" charset="0"/>
                <a:ea typeface="Arial" pitchFamily="34" charset="-122"/>
                <a:cs typeface="Arial" pitchFamily="34" charset="-120"/>
              </a:rPr>
              <a:t>Umfasst</a:t>
            </a:r>
            <a:endParaRPr lang="en-US" sz="1200" dirty="0"/>
          </a:p>
        </p:txBody>
      </p:sp>
      <p:sp>
        <p:nvSpPr>
          <p:cNvPr id="20" name="Shape 18"/>
          <p:cNvSpPr/>
          <p:nvPr/>
        </p:nvSpPr>
        <p:spPr>
          <a:xfrm>
            <a:off x="2082800" y="3061335"/>
            <a:ext cx="3194050" cy="0"/>
          </a:xfrm>
          <a:prstGeom prst="line">
            <a:avLst/>
          </a:prstGeom>
          <a:noFill/>
          <a:ln w="6350">
            <a:solidFill>
              <a:srgbClr val="BFBFBF"/>
            </a:solidFill>
            <a:prstDash val="solid"/>
          </a:ln>
        </p:spPr>
      </p:sp>
      <p:sp>
        <p:nvSpPr>
          <p:cNvPr id="21" name="Text 19"/>
          <p:cNvSpPr/>
          <p:nvPr/>
        </p:nvSpPr>
        <p:spPr>
          <a:xfrm>
            <a:off x="2082800" y="2559050"/>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Erwartete Abrufe plus Puffer, falls Abrufe schneller kommen</a:t>
            </a:r>
            <a:endParaRPr lang="en-US" sz="1200" dirty="0"/>
          </a:p>
        </p:txBody>
      </p:sp>
      <p:sp>
        <p:nvSpPr>
          <p:cNvPr id="22" name="Shape 20"/>
          <p:cNvSpPr/>
          <p:nvPr/>
        </p:nvSpPr>
        <p:spPr>
          <a:xfrm>
            <a:off x="5276850" y="3061335"/>
            <a:ext cx="3194050" cy="0"/>
          </a:xfrm>
          <a:prstGeom prst="line">
            <a:avLst/>
          </a:prstGeom>
          <a:noFill/>
          <a:ln w="6350">
            <a:solidFill>
              <a:srgbClr val="BFBFBF"/>
            </a:solidFill>
            <a:prstDash val="solid"/>
          </a:ln>
        </p:spPr>
      </p:sp>
      <p:sp>
        <p:nvSpPr>
          <p:cNvPr id="23" name="Text 21"/>
          <p:cNvSpPr/>
          <p:nvPr/>
        </p:nvSpPr>
        <p:spPr>
          <a:xfrm>
            <a:off x="5276850" y="2559050"/>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Die beiden Jahre mit den höchsten erwarteten Abrufen in diesem Muster</a:t>
            </a:r>
            <a:endParaRPr lang="en-US" sz="1200" dirty="0"/>
          </a:p>
        </p:txBody>
      </p:sp>
      <p:sp>
        <p:nvSpPr>
          <p:cNvPr id="24" name="Shape 22"/>
          <p:cNvSpPr/>
          <p:nvPr/>
        </p:nvSpPr>
        <p:spPr>
          <a:xfrm>
            <a:off x="8470900" y="3061335"/>
            <a:ext cx="3200400" cy="0"/>
          </a:xfrm>
          <a:prstGeom prst="line">
            <a:avLst/>
          </a:prstGeom>
          <a:noFill/>
          <a:ln w="6350">
            <a:solidFill>
              <a:srgbClr val="BFBFBF"/>
            </a:solidFill>
            <a:prstDash val="solid"/>
          </a:ln>
        </p:spPr>
      </p:sp>
      <p:sp>
        <p:nvSpPr>
          <p:cNvPr id="25" name="Text 23"/>
          <p:cNvSpPr/>
          <p:nvPr/>
        </p:nvSpPr>
        <p:spPr>
          <a:xfrm>
            <a:off x="8470900" y="2559050"/>
            <a:ext cx="313944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Spätere Abrufe, einschließlich Beträgen, die womöglich nie abgerufen werden</a:t>
            </a:r>
            <a:endParaRPr lang="en-US" sz="1200" dirty="0"/>
          </a:p>
        </p:txBody>
      </p:sp>
      <p:sp>
        <p:nvSpPr>
          <p:cNvPr id="26" name="Shape 24"/>
          <p:cNvSpPr/>
          <p:nvPr/>
        </p:nvSpPr>
        <p:spPr>
          <a:xfrm>
            <a:off x="520700" y="3655696"/>
            <a:ext cx="1562100" cy="0"/>
          </a:xfrm>
          <a:prstGeom prst="line">
            <a:avLst/>
          </a:prstGeom>
          <a:noFill/>
          <a:ln w="6350">
            <a:solidFill>
              <a:srgbClr val="BFBFBF"/>
            </a:solidFill>
            <a:prstDash val="solid"/>
          </a:ln>
        </p:spPr>
      </p:sp>
      <p:sp>
        <p:nvSpPr>
          <p:cNvPr id="27" name="Text 25"/>
          <p:cNvSpPr/>
          <p:nvPr/>
        </p:nvSpPr>
        <p:spPr>
          <a:xfrm>
            <a:off x="520700" y="3153411"/>
            <a:ext cx="1460500" cy="43688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000000"/>
                </a:solidFill>
                <a:latin typeface="Arial" pitchFamily="34" charset="0"/>
                <a:ea typeface="Arial" pitchFamily="34" charset="-122"/>
                <a:cs typeface="Arial" pitchFamily="34" charset="-120"/>
              </a:rPr>
              <a:t>Lösungen</a:t>
            </a:r>
            <a:endParaRPr lang="en-US" sz="1200" dirty="0"/>
          </a:p>
        </p:txBody>
      </p:sp>
      <p:sp>
        <p:nvSpPr>
          <p:cNvPr id="28" name="Shape 26"/>
          <p:cNvSpPr/>
          <p:nvPr/>
        </p:nvSpPr>
        <p:spPr>
          <a:xfrm>
            <a:off x="2082800" y="3655696"/>
            <a:ext cx="3194050" cy="0"/>
          </a:xfrm>
          <a:prstGeom prst="line">
            <a:avLst/>
          </a:prstGeom>
          <a:noFill/>
          <a:ln w="6350">
            <a:solidFill>
              <a:srgbClr val="BFBFBF"/>
            </a:solidFill>
            <a:prstDash val="solid"/>
          </a:ln>
        </p:spPr>
      </p:sp>
      <p:sp>
        <p:nvSpPr>
          <p:cNvPr id="29" name="Text 27"/>
          <p:cNvSpPr/>
          <p:nvPr/>
        </p:nvSpPr>
        <p:spPr>
          <a:xfrm>
            <a:off x="2082800" y="3153411"/>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Geldmarktfonds und Zertifikate, Festgeld</a:t>
            </a:r>
            <a:endParaRPr lang="en-US" sz="1200" dirty="0"/>
          </a:p>
        </p:txBody>
      </p:sp>
      <p:sp>
        <p:nvSpPr>
          <p:cNvPr id="30" name="Shape 28"/>
          <p:cNvSpPr/>
          <p:nvPr/>
        </p:nvSpPr>
        <p:spPr>
          <a:xfrm>
            <a:off x="5276850" y="3655696"/>
            <a:ext cx="3194050" cy="0"/>
          </a:xfrm>
          <a:prstGeom prst="line">
            <a:avLst/>
          </a:prstGeom>
          <a:noFill/>
          <a:ln w="6350">
            <a:solidFill>
              <a:srgbClr val="BFBFBF"/>
            </a:solidFill>
            <a:prstDash val="solid"/>
          </a:ln>
        </p:spPr>
      </p:sp>
      <p:sp>
        <p:nvSpPr>
          <p:cNvPr id="31" name="Text 29"/>
          <p:cNvSpPr/>
          <p:nvPr/>
        </p:nvSpPr>
        <p:spPr>
          <a:xfrm>
            <a:off x="5276850" y="3153411"/>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Anleihenleiter (Investment Grade), Kapitalschutzprodukte</a:t>
            </a:r>
            <a:endParaRPr lang="en-US" sz="1200" dirty="0"/>
          </a:p>
        </p:txBody>
      </p:sp>
      <p:sp>
        <p:nvSpPr>
          <p:cNvPr id="32" name="Shape 30"/>
          <p:cNvSpPr/>
          <p:nvPr/>
        </p:nvSpPr>
        <p:spPr>
          <a:xfrm>
            <a:off x="8470900" y="3655696"/>
            <a:ext cx="3200400" cy="0"/>
          </a:xfrm>
          <a:prstGeom prst="line">
            <a:avLst/>
          </a:prstGeom>
          <a:noFill/>
          <a:ln w="6350">
            <a:solidFill>
              <a:srgbClr val="BFBFBF"/>
            </a:solidFill>
            <a:prstDash val="solid"/>
          </a:ln>
        </p:spPr>
      </p:sp>
      <p:sp>
        <p:nvSpPr>
          <p:cNvPr id="33" name="Text 31"/>
          <p:cNvSpPr/>
          <p:nvPr/>
        </p:nvSpPr>
        <p:spPr>
          <a:xfrm>
            <a:off x="8470900" y="3153411"/>
            <a:ext cx="313944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Ausgewogenes Portfolio, diversifizierte Aktien, Barrier Reverse Convertibles</a:t>
            </a:r>
            <a:endParaRPr lang="en-US" sz="1200" dirty="0"/>
          </a:p>
        </p:txBody>
      </p:sp>
      <p:sp>
        <p:nvSpPr>
          <p:cNvPr id="34" name="Shape 32"/>
          <p:cNvSpPr/>
          <p:nvPr/>
        </p:nvSpPr>
        <p:spPr>
          <a:xfrm>
            <a:off x="520700" y="4250056"/>
            <a:ext cx="1562100" cy="0"/>
          </a:xfrm>
          <a:prstGeom prst="line">
            <a:avLst/>
          </a:prstGeom>
          <a:noFill/>
          <a:ln w="6350">
            <a:solidFill>
              <a:srgbClr val="000000"/>
            </a:solidFill>
            <a:prstDash val="solid"/>
          </a:ln>
        </p:spPr>
      </p:sp>
      <p:sp>
        <p:nvSpPr>
          <p:cNvPr id="35" name="Text 33"/>
          <p:cNvSpPr/>
          <p:nvPr/>
        </p:nvSpPr>
        <p:spPr>
          <a:xfrm>
            <a:off x="520700" y="3747771"/>
            <a:ext cx="1460500" cy="43688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000000"/>
                </a:solidFill>
                <a:latin typeface="Arial" pitchFamily="34" charset="0"/>
                <a:ea typeface="Arial" pitchFamily="34" charset="-122"/>
                <a:cs typeface="Arial" pitchFamily="34" charset="-120"/>
              </a:rPr>
              <a:t>Priorität</a:t>
            </a:r>
            <a:endParaRPr lang="en-US" sz="1200" dirty="0"/>
          </a:p>
        </p:txBody>
      </p:sp>
      <p:sp>
        <p:nvSpPr>
          <p:cNvPr id="36" name="Shape 34"/>
          <p:cNvSpPr/>
          <p:nvPr/>
        </p:nvSpPr>
        <p:spPr>
          <a:xfrm>
            <a:off x="2082800" y="4250056"/>
            <a:ext cx="3194050" cy="0"/>
          </a:xfrm>
          <a:prstGeom prst="line">
            <a:avLst/>
          </a:prstGeom>
          <a:noFill/>
          <a:ln w="6350">
            <a:solidFill>
              <a:srgbClr val="000000"/>
            </a:solidFill>
            <a:prstDash val="solid"/>
          </a:ln>
        </p:spPr>
      </p:sp>
      <p:sp>
        <p:nvSpPr>
          <p:cNvPr id="37" name="Text 35"/>
          <p:cNvSpPr/>
          <p:nvPr/>
        </p:nvSpPr>
        <p:spPr>
          <a:xfrm>
            <a:off x="2082800" y="3747771"/>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Verfügbarkeit an jedem Tag</a:t>
            </a:r>
            <a:endParaRPr lang="en-US" sz="1200" dirty="0"/>
          </a:p>
        </p:txBody>
      </p:sp>
      <p:sp>
        <p:nvSpPr>
          <p:cNvPr id="38" name="Shape 36"/>
          <p:cNvSpPr/>
          <p:nvPr/>
        </p:nvSpPr>
        <p:spPr>
          <a:xfrm>
            <a:off x="5276850" y="4250056"/>
            <a:ext cx="3194050" cy="0"/>
          </a:xfrm>
          <a:prstGeom prst="line">
            <a:avLst/>
          </a:prstGeom>
          <a:noFill/>
          <a:ln w="6350">
            <a:solidFill>
              <a:srgbClr val="000000"/>
            </a:solidFill>
            <a:prstDash val="solid"/>
          </a:ln>
        </p:spPr>
      </p:sp>
      <p:sp>
        <p:nvSpPr>
          <p:cNvPr id="39" name="Text 37"/>
          <p:cNvSpPr/>
          <p:nvPr/>
        </p:nvSpPr>
        <p:spPr>
          <a:xfrm>
            <a:off x="5276850" y="3747771"/>
            <a:ext cx="313290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Ein bekannter Wert zu einem bekannten Termin</a:t>
            </a:r>
            <a:endParaRPr lang="en-US" sz="1200" dirty="0"/>
          </a:p>
        </p:txBody>
      </p:sp>
      <p:sp>
        <p:nvSpPr>
          <p:cNvPr id="40" name="Shape 38"/>
          <p:cNvSpPr/>
          <p:nvPr/>
        </p:nvSpPr>
        <p:spPr>
          <a:xfrm>
            <a:off x="8470900" y="4250056"/>
            <a:ext cx="3200400" cy="0"/>
          </a:xfrm>
          <a:prstGeom prst="line">
            <a:avLst/>
          </a:prstGeom>
          <a:noFill/>
          <a:ln w="6350">
            <a:solidFill>
              <a:srgbClr val="000000"/>
            </a:solidFill>
            <a:prstDash val="solid"/>
          </a:ln>
        </p:spPr>
      </p:sp>
      <p:sp>
        <p:nvSpPr>
          <p:cNvPr id="41" name="Text 39"/>
          <p:cNvSpPr/>
          <p:nvPr/>
        </p:nvSpPr>
        <p:spPr>
          <a:xfrm>
            <a:off x="8470900" y="3747771"/>
            <a:ext cx="3139440"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000000"/>
                </a:solidFill>
                <a:latin typeface="Arial" pitchFamily="34" charset="0"/>
                <a:ea typeface="Arial" pitchFamily="34" charset="-122"/>
                <a:cs typeface="Arial" pitchFamily="34" charset="-120"/>
              </a:rPr>
              <a:t>Ertrag, mit Absicherung</a:t>
            </a:r>
            <a:endParaRPr lang="en-US" sz="1200" dirty="0"/>
          </a:p>
        </p:txBody>
      </p:sp>
      <p:sp>
        <p:nvSpPr>
          <p:cNvPr id="42" name="Text 40"/>
          <p:cNvSpPr/>
          <p:nvPr/>
        </p:nvSpPr>
        <p:spPr>
          <a:xfrm>
            <a:off x="520700" y="4481832"/>
            <a:ext cx="11150600" cy="442595"/>
          </a:xfrm>
          <a:prstGeom prst="rect">
            <a:avLst/>
          </a:prstGeom>
          <a:solidFill>
            <a:srgbClr val="ECEBE4"/>
          </a:solidFill>
          <a:ln/>
        </p:spPr>
        <p:txBody>
          <a:bodyPr wrap="square" lIns="203200" tIns="127000" rIns="0" bIns="101600" rtlCol="0" anchor="t">
            <a:normAutofit/>
          </a:bodyPr>
          <a:lstStyle/>
          <a:p>
            <a:pPr marL="0" indent="0" algn="l">
              <a:lnSpc>
                <a:spcPts val="1485"/>
              </a:lnSpc>
              <a:buNone/>
            </a:pPr>
            <a:r>
              <a:rPr lang="en-US" sz="1100" dirty="0">
                <a:solidFill>
                  <a:srgbClr val="000000"/>
                </a:solidFill>
                <a:latin typeface="Arial" pitchFamily="34" charset="0"/>
                <a:ea typeface="Arial" pitchFamily="34" charset="-122"/>
                <a:cs typeface="Arial" pitchFamily="34" charset="-120"/>
              </a:rPr>
              <a:t>Eine renditeorientierte Reserve lässt Stufe 3 früher beginnen und stützt sich auf eine Kreditlinie als Absicherung, wie Beispiel 2 auf Seite 19 zeigt.</a:t>
            </a:r>
            <a:endParaRPr lang="en-US" sz="1100" dirty="0"/>
          </a:p>
        </p:txBody>
      </p:sp>
      <p:sp>
        <p:nvSpPr>
          <p:cNvPr id="44" name="Text 41"/>
          <p:cNvSpPr/>
          <p:nvPr/>
        </p:nvSpPr>
        <p:spPr>
          <a:xfrm>
            <a:off x="1397000" y="6365239"/>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Nur zur Illustration. Die Beträge je Stufe folgen dem Abrufmuster auf Seite 4 (Meketa Investment Group, Commitment Pacing White Paper, Juli 2019). Die Höhe des Puffers in Stufe 1 legt jede Familie selbst fest.</a:t>
            </a:r>
            <a:endParaRPr lang="en-US" sz="800" dirty="0"/>
          </a:p>
        </p:txBody>
      </p:sp>
      <p:sp>
        <p:nvSpPr>
          <p:cNvPr id="45" name="Text 42"/>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7</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Acht Eingangsparameter bestimmen die passende Mischung je Familie</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Was wir von jeder Familie benötigen, um die Stufen zu bemessen und Instrumente auszuwählen</a:t>
            </a:r>
            <a:endParaRPr lang="en-US" sz="1300" dirty="0"/>
          </a:p>
        </p:txBody>
      </p:sp>
      <p:sp>
        <p:nvSpPr>
          <p:cNvPr id="4" name="Shape 2"/>
          <p:cNvSpPr/>
          <p:nvPr/>
        </p:nvSpPr>
        <p:spPr>
          <a:xfrm>
            <a:off x="520700" y="1368425"/>
            <a:ext cx="11150600" cy="0"/>
          </a:xfrm>
          <a:prstGeom prst="line">
            <a:avLst/>
          </a:prstGeom>
          <a:noFill/>
          <a:ln w="6350">
            <a:solidFill>
              <a:srgbClr val="000000"/>
            </a:solidFill>
            <a:prstDash val="solid"/>
          </a:ln>
        </p:spPr>
      </p:sp>
      <p:sp>
        <p:nvSpPr>
          <p:cNvPr id="5" name="Shape 3"/>
          <p:cNvSpPr/>
          <p:nvPr/>
        </p:nvSpPr>
        <p:spPr>
          <a:xfrm>
            <a:off x="520700" y="5469255"/>
            <a:ext cx="11150600" cy="0"/>
          </a:xfrm>
          <a:prstGeom prst="line">
            <a:avLst/>
          </a:prstGeom>
          <a:noFill/>
          <a:ln w="6350">
            <a:solidFill>
              <a:srgbClr val="000000"/>
            </a:solidFill>
            <a:prstDash val="solid"/>
          </a:ln>
        </p:spPr>
      </p:sp>
      <p:sp>
        <p:nvSpPr>
          <p:cNvPr id="6" name="Shape 4"/>
          <p:cNvSpPr/>
          <p:nvPr/>
        </p:nvSpPr>
        <p:spPr>
          <a:xfrm>
            <a:off x="520700" y="1702437"/>
            <a:ext cx="11150600" cy="0"/>
          </a:xfrm>
          <a:prstGeom prst="line">
            <a:avLst/>
          </a:prstGeom>
          <a:noFill/>
          <a:ln w="6350">
            <a:solidFill>
              <a:srgbClr val="000000"/>
            </a:solidFill>
            <a:prstDash val="solid"/>
          </a:ln>
        </p:spPr>
      </p:sp>
      <p:sp>
        <p:nvSpPr>
          <p:cNvPr id="7" name="Text 5"/>
          <p:cNvSpPr/>
          <p:nvPr/>
        </p:nvSpPr>
        <p:spPr>
          <a:xfrm>
            <a:off x="1104900" y="1446532"/>
            <a:ext cx="274701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Parameter</a:t>
            </a:r>
            <a:endParaRPr lang="en-US" sz="1000" dirty="0"/>
          </a:p>
        </p:txBody>
      </p:sp>
      <p:sp>
        <p:nvSpPr>
          <p:cNvPr id="8" name="Text 6"/>
          <p:cNvSpPr/>
          <p:nvPr/>
        </p:nvSpPr>
        <p:spPr>
          <a:xfrm>
            <a:off x="3975100" y="1446532"/>
            <a:ext cx="3858895"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Warum es wichtig ist</a:t>
            </a:r>
            <a:endParaRPr lang="en-US" sz="1000" dirty="0"/>
          </a:p>
        </p:txBody>
      </p:sp>
      <p:sp>
        <p:nvSpPr>
          <p:cNvPr id="9" name="Text 7"/>
          <p:cNvSpPr/>
          <p:nvPr/>
        </p:nvSpPr>
        <p:spPr>
          <a:xfrm>
            <a:off x="7924800" y="1446532"/>
            <a:ext cx="3858895"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Was wir benötigen</a:t>
            </a:r>
            <a:endParaRPr lang="en-US" sz="1000" dirty="0"/>
          </a:p>
        </p:txBody>
      </p:sp>
      <p:sp>
        <p:nvSpPr>
          <p:cNvPr id="10" name="Shape 8"/>
          <p:cNvSpPr/>
          <p:nvPr/>
        </p:nvSpPr>
        <p:spPr>
          <a:xfrm>
            <a:off x="520700" y="2193926"/>
            <a:ext cx="11150600" cy="0"/>
          </a:xfrm>
          <a:prstGeom prst="line">
            <a:avLst/>
          </a:prstGeom>
          <a:noFill/>
          <a:ln w="6350">
            <a:solidFill>
              <a:srgbClr val="BFBFBF"/>
            </a:solidFill>
            <a:prstDash val="solid"/>
          </a:ln>
        </p:spPr>
      </p:sp>
      <p:sp>
        <p:nvSpPr>
          <p:cNvPr id="11" name="Text 9"/>
          <p:cNvSpPr/>
          <p:nvPr/>
        </p:nvSpPr>
        <p:spPr>
          <a:xfrm>
            <a:off x="520700" y="1775461"/>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1</a:t>
            </a:r>
            <a:endParaRPr lang="en-US" sz="1400" dirty="0"/>
          </a:p>
        </p:txBody>
      </p:sp>
      <p:sp>
        <p:nvSpPr>
          <p:cNvPr id="12" name="Text 10"/>
          <p:cNvSpPr/>
          <p:nvPr/>
        </p:nvSpPr>
        <p:spPr>
          <a:xfrm>
            <a:off x="1104900" y="1775461"/>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Offene Zusagen</a:t>
            </a:r>
            <a:endParaRPr lang="en-US" sz="1100" dirty="0"/>
          </a:p>
        </p:txBody>
      </p:sp>
      <p:sp>
        <p:nvSpPr>
          <p:cNvPr id="13" name="Text 11"/>
          <p:cNvSpPr/>
          <p:nvPr/>
        </p:nvSpPr>
        <p:spPr>
          <a:xfrm>
            <a:off x="3975100" y="1775461"/>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Bestimmt die Höhe der Reserve und wie lange sie reichen muss</a:t>
            </a:r>
            <a:endParaRPr lang="en-US" sz="1050" dirty="0"/>
          </a:p>
        </p:txBody>
      </p:sp>
      <p:sp>
        <p:nvSpPr>
          <p:cNvPr id="14" name="Text 12"/>
          <p:cNvSpPr/>
          <p:nvPr/>
        </p:nvSpPr>
        <p:spPr>
          <a:xfrm>
            <a:off x="7924800" y="1775461"/>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Offener Betrag, Währung und verbleibende Investitionsphase je Fonds</a:t>
            </a:r>
            <a:endParaRPr lang="en-US" sz="1050" dirty="0"/>
          </a:p>
        </p:txBody>
      </p:sp>
      <p:sp>
        <p:nvSpPr>
          <p:cNvPr id="15" name="Shape 13"/>
          <p:cNvSpPr/>
          <p:nvPr/>
        </p:nvSpPr>
        <p:spPr>
          <a:xfrm>
            <a:off x="520700" y="2520315"/>
            <a:ext cx="11150600" cy="0"/>
          </a:xfrm>
          <a:prstGeom prst="line">
            <a:avLst/>
          </a:prstGeom>
          <a:noFill/>
          <a:ln w="6350">
            <a:solidFill>
              <a:srgbClr val="BFBFBF"/>
            </a:solidFill>
            <a:prstDash val="solid"/>
          </a:ln>
        </p:spPr>
      </p:sp>
      <p:sp>
        <p:nvSpPr>
          <p:cNvPr id="16" name="Text 14"/>
          <p:cNvSpPr/>
          <p:nvPr/>
        </p:nvSpPr>
        <p:spPr>
          <a:xfrm>
            <a:off x="520700" y="2266950"/>
            <a:ext cx="431800" cy="2070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2</a:t>
            </a:r>
            <a:endParaRPr lang="en-US" sz="1400" dirty="0"/>
          </a:p>
        </p:txBody>
      </p:sp>
      <p:sp>
        <p:nvSpPr>
          <p:cNvPr id="17" name="Text 15"/>
          <p:cNvSpPr/>
          <p:nvPr/>
        </p:nvSpPr>
        <p:spPr>
          <a:xfrm>
            <a:off x="1104900" y="2266950"/>
            <a:ext cx="2747010"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Erwartetes Abruftempo</a:t>
            </a:r>
            <a:endParaRPr lang="en-US" sz="1100" dirty="0"/>
          </a:p>
        </p:txBody>
      </p:sp>
      <p:sp>
        <p:nvSpPr>
          <p:cNvPr id="18" name="Text 16"/>
          <p:cNvSpPr/>
          <p:nvPr/>
        </p:nvSpPr>
        <p:spPr>
          <a:xfrm>
            <a:off x="3975100" y="2266950"/>
            <a:ext cx="3858895" cy="2070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Bestimmt, wie viel in jeder Stufe liegt</a:t>
            </a:r>
            <a:endParaRPr lang="en-US" sz="1050" dirty="0"/>
          </a:p>
        </p:txBody>
      </p:sp>
      <p:sp>
        <p:nvSpPr>
          <p:cNvPr id="19" name="Text 17"/>
          <p:cNvSpPr/>
          <p:nvPr/>
        </p:nvSpPr>
        <p:spPr>
          <a:xfrm>
            <a:off x="7924800" y="2266950"/>
            <a:ext cx="3858895" cy="2070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Angaben der Manager und Abrufhistorie bestehender Fonds</a:t>
            </a:r>
            <a:endParaRPr lang="en-US" sz="1050" dirty="0"/>
          </a:p>
        </p:txBody>
      </p:sp>
      <p:sp>
        <p:nvSpPr>
          <p:cNvPr id="20" name="Shape 18"/>
          <p:cNvSpPr/>
          <p:nvPr/>
        </p:nvSpPr>
        <p:spPr>
          <a:xfrm>
            <a:off x="520700" y="3011804"/>
            <a:ext cx="11150600" cy="0"/>
          </a:xfrm>
          <a:prstGeom prst="line">
            <a:avLst/>
          </a:prstGeom>
          <a:noFill/>
          <a:ln w="6350">
            <a:solidFill>
              <a:srgbClr val="BFBFBF"/>
            </a:solidFill>
            <a:prstDash val="solid"/>
          </a:ln>
        </p:spPr>
      </p:sp>
      <p:sp>
        <p:nvSpPr>
          <p:cNvPr id="21" name="Text 19"/>
          <p:cNvSpPr/>
          <p:nvPr/>
        </p:nvSpPr>
        <p:spPr>
          <a:xfrm>
            <a:off x="520700" y="2593339"/>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3</a:t>
            </a:r>
            <a:endParaRPr lang="en-US" sz="1400" dirty="0"/>
          </a:p>
        </p:txBody>
      </p:sp>
      <p:sp>
        <p:nvSpPr>
          <p:cNvPr id="22" name="Text 20"/>
          <p:cNvSpPr/>
          <p:nvPr/>
        </p:nvSpPr>
        <p:spPr>
          <a:xfrm>
            <a:off x="1104900" y="2593339"/>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Erwartete Ausschüttungen</a:t>
            </a:r>
            <a:endParaRPr lang="en-US" sz="1100" dirty="0"/>
          </a:p>
        </p:txBody>
      </p:sp>
      <p:sp>
        <p:nvSpPr>
          <p:cNvPr id="23" name="Text 21"/>
          <p:cNvSpPr/>
          <p:nvPr/>
        </p:nvSpPr>
        <p:spPr>
          <a:xfrm>
            <a:off x="3975100" y="2593339"/>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Können neue Abrufe finanzieren und die nötige Reserve verringern</a:t>
            </a:r>
            <a:endParaRPr lang="en-US" sz="1050" dirty="0"/>
          </a:p>
        </p:txBody>
      </p:sp>
      <p:sp>
        <p:nvSpPr>
          <p:cNvPr id="24" name="Text 22"/>
          <p:cNvSpPr/>
          <p:nvPr/>
        </p:nvSpPr>
        <p:spPr>
          <a:xfrm>
            <a:off x="7924800" y="2593339"/>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Ausschüttungshistorie und Alter der bestehenden Fonds</a:t>
            </a:r>
            <a:endParaRPr lang="en-US" sz="1050" dirty="0"/>
          </a:p>
        </p:txBody>
      </p:sp>
      <p:sp>
        <p:nvSpPr>
          <p:cNvPr id="25" name="Shape 23"/>
          <p:cNvSpPr/>
          <p:nvPr/>
        </p:nvSpPr>
        <p:spPr>
          <a:xfrm>
            <a:off x="520700" y="3503297"/>
            <a:ext cx="11150600" cy="0"/>
          </a:xfrm>
          <a:prstGeom prst="line">
            <a:avLst/>
          </a:prstGeom>
          <a:noFill/>
          <a:ln w="6350">
            <a:solidFill>
              <a:srgbClr val="BFBFBF"/>
            </a:solidFill>
            <a:prstDash val="solid"/>
          </a:ln>
        </p:spPr>
      </p:sp>
      <p:sp>
        <p:nvSpPr>
          <p:cNvPr id="26" name="Text 24"/>
          <p:cNvSpPr/>
          <p:nvPr/>
        </p:nvSpPr>
        <p:spPr>
          <a:xfrm>
            <a:off x="520700" y="3084832"/>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4</a:t>
            </a:r>
            <a:endParaRPr lang="en-US" sz="1400" dirty="0"/>
          </a:p>
        </p:txBody>
      </p:sp>
      <p:sp>
        <p:nvSpPr>
          <p:cNvPr id="27" name="Text 25"/>
          <p:cNvSpPr/>
          <p:nvPr/>
        </p:nvSpPr>
        <p:spPr>
          <a:xfrm>
            <a:off x="1104900" y="3084832"/>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Weiteres liquides Vermögen</a:t>
            </a:r>
            <a:endParaRPr lang="en-US" sz="1100" dirty="0"/>
          </a:p>
        </p:txBody>
      </p:sp>
      <p:sp>
        <p:nvSpPr>
          <p:cNvPr id="28" name="Text 26"/>
          <p:cNvSpPr/>
          <p:nvPr/>
        </p:nvSpPr>
        <p:spPr>
          <a:xfrm>
            <a:off x="3975100" y="3084832"/>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Zeigt, wie große Lücken die Familie aus anderen Mitteln decken könnte</a:t>
            </a:r>
            <a:endParaRPr lang="en-US" sz="1050" dirty="0"/>
          </a:p>
        </p:txBody>
      </p:sp>
      <p:sp>
        <p:nvSpPr>
          <p:cNvPr id="29" name="Text 27"/>
          <p:cNvSpPr/>
          <p:nvPr/>
        </p:nvSpPr>
        <p:spPr>
          <a:xfrm>
            <a:off x="7924800" y="3084832"/>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Liquide Anlagen und regelmäßige Einkünfte außerhalb der Reserve</a:t>
            </a:r>
            <a:endParaRPr lang="en-US" sz="1050" dirty="0"/>
          </a:p>
        </p:txBody>
      </p:sp>
      <p:sp>
        <p:nvSpPr>
          <p:cNvPr id="30" name="Shape 28"/>
          <p:cNvSpPr/>
          <p:nvPr/>
        </p:nvSpPr>
        <p:spPr>
          <a:xfrm>
            <a:off x="520700" y="3994786"/>
            <a:ext cx="11150600" cy="0"/>
          </a:xfrm>
          <a:prstGeom prst="line">
            <a:avLst/>
          </a:prstGeom>
          <a:noFill/>
          <a:ln w="6350">
            <a:solidFill>
              <a:srgbClr val="BFBFBF"/>
            </a:solidFill>
            <a:prstDash val="solid"/>
          </a:ln>
        </p:spPr>
      </p:sp>
      <p:sp>
        <p:nvSpPr>
          <p:cNvPr id="31" name="Text 29"/>
          <p:cNvSpPr/>
          <p:nvPr/>
        </p:nvSpPr>
        <p:spPr>
          <a:xfrm>
            <a:off x="520700" y="3576321"/>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5</a:t>
            </a:r>
            <a:endParaRPr lang="en-US" sz="1400" dirty="0"/>
          </a:p>
        </p:txBody>
      </p:sp>
      <p:sp>
        <p:nvSpPr>
          <p:cNvPr id="32" name="Text 30"/>
          <p:cNvSpPr/>
          <p:nvPr/>
        </p:nvSpPr>
        <p:spPr>
          <a:xfrm>
            <a:off x="1104900" y="3576321"/>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Toleranz für Zwischenverluste</a:t>
            </a:r>
            <a:endParaRPr lang="en-US" sz="1100" dirty="0"/>
          </a:p>
        </p:txBody>
      </p:sp>
      <p:sp>
        <p:nvSpPr>
          <p:cNvPr id="33" name="Text 31"/>
          <p:cNvSpPr/>
          <p:nvPr/>
        </p:nvSpPr>
        <p:spPr>
          <a:xfrm>
            <a:off x="3975100" y="3576321"/>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Bestimmt den Anteil der Reserve in Stufe 3</a:t>
            </a:r>
            <a:endParaRPr lang="en-US" sz="1050" dirty="0"/>
          </a:p>
        </p:txBody>
      </p:sp>
      <p:sp>
        <p:nvSpPr>
          <p:cNvPr id="34" name="Text 32"/>
          <p:cNvSpPr/>
          <p:nvPr/>
        </p:nvSpPr>
        <p:spPr>
          <a:xfrm>
            <a:off x="7924800" y="3576321"/>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Der größte Rückgang der Reserve, den die Familie akzeptieren würde, in Euro</a:t>
            </a:r>
            <a:endParaRPr lang="en-US" sz="1050" dirty="0"/>
          </a:p>
        </p:txBody>
      </p:sp>
      <p:sp>
        <p:nvSpPr>
          <p:cNvPr id="35" name="Shape 33"/>
          <p:cNvSpPr/>
          <p:nvPr/>
        </p:nvSpPr>
        <p:spPr>
          <a:xfrm>
            <a:off x="520700" y="4486276"/>
            <a:ext cx="11150600" cy="0"/>
          </a:xfrm>
          <a:prstGeom prst="line">
            <a:avLst/>
          </a:prstGeom>
          <a:noFill/>
          <a:ln w="6350">
            <a:solidFill>
              <a:srgbClr val="BFBFBF"/>
            </a:solidFill>
            <a:prstDash val="solid"/>
          </a:ln>
        </p:spPr>
      </p:sp>
      <p:sp>
        <p:nvSpPr>
          <p:cNvPr id="36" name="Text 34"/>
          <p:cNvSpPr/>
          <p:nvPr/>
        </p:nvSpPr>
        <p:spPr>
          <a:xfrm>
            <a:off x="520700" y="4067814"/>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6</a:t>
            </a:r>
            <a:endParaRPr lang="en-US" sz="1400" dirty="0"/>
          </a:p>
        </p:txBody>
      </p:sp>
      <p:sp>
        <p:nvSpPr>
          <p:cNvPr id="37" name="Text 35"/>
          <p:cNvSpPr/>
          <p:nvPr/>
        </p:nvSpPr>
        <p:spPr>
          <a:xfrm>
            <a:off x="1104900" y="4067814"/>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Kreditlinie</a:t>
            </a:r>
            <a:endParaRPr lang="en-US" sz="1100" dirty="0"/>
          </a:p>
        </p:txBody>
      </p:sp>
      <p:sp>
        <p:nvSpPr>
          <p:cNvPr id="38" name="Text 36"/>
          <p:cNvSpPr/>
          <p:nvPr/>
        </p:nvSpPr>
        <p:spPr>
          <a:xfrm>
            <a:off x="3975100" y="4067814"/>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Erlaubt, einen größeren Teil der Reserve ertragsorientiert anzulegen</a:t>
            </a:r>
            <a:endParaRPr lang="en-US" sz="1050" dirty="0"/>
          </a:p>
        </p:txBody>
      </p:sp>
      <p:sp>
        <p:nvSpPr>
          <p:cNvPr id="39" name="Text 37"/>
          <p:cNvSpPr/>
          <p:nvPr/>
        </p:nvSpPr>
        <p:spPr>
          <a:xfrm>
            <a:off x="7924800" y="4067814"/>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Bestehende Kreditlinien, verfügbare Sicherheiten und Bereitschaft zur Kreditaufnahme</a:t>
            </a:r>
            <a:endParaRPr lang="en-US" sz="1050" dirty="0"/>
          </a:p>
        </p:txBody>
      </p:sp>
      <p:sp>
        <p:nvSpPr>
          <p:cNvPr id="40" name="Shape 38"/>
          <p:cNvSpPr/>
          <p:nvPr/>
        </p:nvSpPr>
        <p:spPr>
          <a:xfrm>
            <a:off x="520700" y="4977765"/>
            <a:ext cx="11150600" cy="0"/>
          </a:xfrm>
          <a:prstGeom prst="line">
            <a:avLst/>
          </a:prstGeom>
          <a:noFill/>
          <a:ln w="6350">
            <a:solidFill>
              <a:srgbClr val="BFBFBF"/>
            </a:solidFill>
            <a:prstDash val="solid"/>
          </a:ln>
        </p:spPr>
      </p:sp>
      <p:sp>
        <p:nvSpPr>
          <p:cNvPr id="41" name="Text 39"/>
          <p:cNvSpPr/>
          <p:nvPr/>
        </p:nvSpPr>
        <p:spPr>
          <a:xfrm>
            <a:off x="520700" y="4559300"/>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7</a:t>
            </a:r>
            <a:endParaRPr lang="en-US" sz="1400" dirty="0"/>
          </a:p>
        </p:txBody>
      </p:sp>
      <p:sp>
        <p:nvSpPr>
          <p:cNvPr id="42" name="Text 40"/>
          <p:cNvSpPr/>
          <p:nvPr/>
        </p:nvSpPr>
        <p:spPr>
          <a:xfrm>
            <a:off x="1104900" y="4559300"/>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Währung der Zusagen</a:t>
            </a:r>
            <a:endParaRPr lang="en-US" sz="1100" dirty="0"/>
          </a:p>
        </p:txBody>
      </p:sp>
      <p:sp>
        <p:nvSpPr>
          <p:cNvPr id="43" name="Text 41"/>
          <p:cNvSpPr/>
          <p:nvPr/>
        </p:nvSpPr>
        <p:spPr>
          <a:xfrm>
            <a:off x="3975100" y="4559300"/>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Abrufe in US Dollar erfordern Dollarliquidität oder eine Währungsabsicherung</a:t>
            </a:r>
            <a:endParaRPr lang="en-US" sz="1050" dirty="0"/>
          </a:p>
        </p:txBody>
      </p:sp>
      <p:sp>
        <p:nvSpPr>
          <p:cNvPr id="44" name="Text 42"/>
          <p:cNvSpPr/>
          <p:nvPr/>
        </p:nvSpPr>
        <p:spPr>
          <a:xfrm>
            <a:off x="7924800" y="4559300"/>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Währung jeder Zusage</a:t>
            </a:r>
            <a:endParaRPr lang="en-US" sz="1050" dirty="0"/>
          </a:p>
        </p:txBody>
      </p:sp>
      <p:sp>
        <p:nvSpPr>
          <p:cNvPr id="45" name="Text 43"/>
          <p:cNvSpPr/>
          <p:nvPr/>
        </p:nvSpPr>
        <p:spPr>
          <a:xfrm>
            <a:off x="520700" y="5050792"/>
            <a:ext cx="431800" cy="37211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8</a:t>
            </a:r>
            <a:endParaRPr lang="en-US" sz="1400" dirty="0"/>
          </a:p>
        </p:txBody>
      </p:sp>
      <p:sp>
        <p:nvSpPr>
          <p:cNvPr id="46" name="Text 44"/>
          <p:cNvSpPr/>
          <p:nvPr/>
        </p:nvSpPr>
        <p:spPr>
          <a:xfrm>
            <a:off x="1104900" y="5050792"/>
            <a:ext cx="2747010" cy="3721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Abläufe und Entscheidungen</a:t>
            </a:r>
            <a:endParaRPr lang="en-US" sz="1100" dirty="0"/>
          </a:p>
        </p:txBody>
      </p:sp>
      <p:sp>
        <p:nvSpPr>
          <p:cNvPr id="47" name="Text 45"/>
          <p:cNvSpPr/>
          <p:nvPr/>
        </p:nvSpPr>
        <p:spPr>
          <a:xfrm>
            <a:off x="3975100" y="5050792"/>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Zahlungen müssen die Abruffristen ohne Verzögerung einhalten</a:t>
            </a:r>
            <a:endParaRPr lang="en-US" sz="1050" dirty="0"/>
          </a:p>
        </p:txBody>
      </p:sp>
      <p:sp>
        <p:nvSpPr>
          <p:cNvPr id="48" name="Text 46"/>
          <p:cNvSpPr/>
          <p:nvPr/>
        </p:nvSpPr>
        <p:spPr>
          <a:xfrm>
            <a:off x="7924800" y="5050792"/>
            <a:ext cx="3858895" cy="372110"/>
          </a:xfrm>
          <a:prstGeom prst="rect">
            <a:avLst/>
          </a:prstGeom>
          <a:noFill/>
          <a:ln/>
        </p:spPr>
        <p:txBody>
          <a:bodyPr wrap="square" lIns="0" tIns="0" rIns="0" bIns="0" rtlCol="0" anchor="t">
            <a:normAutofit/>
          </a:bodyPr>
          <a:lstStyle/>
          <a:p>
            <a:pPr marL="0" indent="0" algn="l">
              <a:lnSpc>
                <a:spcPts val="1365"/>
              </a:lnSpc>
              <a:buNone/>
            </a:pPr>
            <a:r>
              <a:rPr lang="en-US" sz="1050" dirty="0">
                <a:solidFill>
                  <a:srgbClr val="000000"/>
                </a:solidFill>
                <a:latin typeface="Arial" pitchFamily="34" charset="0"/>
                <a:ea typeface="Arial" pitchFamily="34" charset="-122"/>
                <a:cs typeface="Arial" pitchFamily="34" charset="-120"/>
              </a:rPr>
              <a:t>Abruffristen, beteiligte Banken, Entscheidungsbefugnisse und Berichtsbedarf</a:t>
            </a:r>
            <a:endParaRPr lang="en-US" sz="1050" dirty="0"/>
          </a:p>
        </p:txBody>
      </p:sp>
      <p:sp>
        <p:nvSpPr>
          <p:cNvPr id="50" name="Text 47"/>
          <p:cNvSpPr/>
          <p:nvPr/>
        </p:nvSpPr>
        <p:spPr>
          <a:xfrm>
            <a:off x="1397000" y="6497321"/>
            <a:ext cx="9679940" cy="15748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[Ergänzung Autor: familienspezifische Vorgaben, etwa Anlagerichtlinien einer Holdinggesellschaft oder bestehende Bankbeziehungen]</a:t>
            </a:r>
            <a:endParaRPr lang="en-US" sz="800" dirty="0"/>
          </a:p>
        </p:txBody>
      </p:sp>
      <p:sp>
        <p:nvSpPr>
          <p:cNvPr id="51" name="Text 48"/>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8</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Sechs Lösungen im Vergleich nach Ertrag, Liquidität und Risiko</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Qualitative Einschätzung mit indikativen Zahlen; Erträge vor Kosten</a:t>
            </a:r>
            <a:endParaRPr lang="en-US" sz="1300" dirty="0"/>
          </a:p>
        </p:txBody>
      </p:sp>
      <p:sp>
        <p:nvSpPr>
          <p:cNvPr id="4" name="Shape 2"/>
          <p:cNvSpPr/>
          <p:nvPr/>
        </p:nvSpPr>
        <p:spPr>
          <a:xfrm>
            <a:off x="520700" y="1368425"/>
            <a:ext cx="11150600" cy="0"/>
          </a:xfrm>
          <a:prstGeom prst="line">
            <a:avLst/>
          </a:prstGeom>
          <a:noFill/>
          <a:ln w="6350">
            <a:solidFill>
              <a:srgbClr val="000000"/>
            </a:solidFill>
            <a:prstDash val="solid"/>
          </a:ln>
        </p:spPr>
      </p:sp>
      <p:sp>
        <p:nvSpPr>
          <p:cNvPr id="5" name="Shape 3"/>
          <p:cNvSpPr/>
          <p:nvPr/>
        </p:nvSpPr>
        <p:spPr>
          <a:xfrm>
            <a:off x="520700" y="5354955"/>
            <a:ext cx="11150600" cy="0"/>
          </a:xfrm>
          <a:prstGeom prst="line">
            <a:avLst/>
          </a:prstGeom>
          <a:noFill/>
          <a:ln w="6350">
            <a:solidFill>
              <a:srgbClr val="000000"/>
            </a:solidFill>
            <a:prstDash val="solid"/>
          </a:ln>
        </p:spPr>
      </p:sp>
      <p:sp>
        <p:nvSpPr>
          <p:cNvPr id="6" name="Shape 4"/>
          <p:cNvSpPr/>
          <p:nvPr/>
        </p:nvSpPr>
        <p:spPr>
          <a:xfrm>
            <a:off x="520700" y="1702434"/>
            <a:ext cx="11150600" cy="0"/>
          </a:xfrm>
          <a:prstGeom prst="line">
            <a:avLst/>
          </a:prstGeom>
          <a:noFill/>
          <a:ln w="6350">
            <a:solidFill>
              <a:srgbClr val="000000"/>
            </a:solidFill>
            <a:prstDash val="solid"/>
          </a:ln>
        </p:spPr>
      </p:sp>
      <p:sp>
        <p:nvSpPr>
          <p:cNvPr id="7" name="Text 5"/>
          <p:cNvSpPr/>
          <p:nvPr/>
        </p:nvSpPr>
        <p:spPr>
          <a:xfrm>
            <a:off x="520700" y="1446529"/>
            <a:ext cx="1896745"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Lösung</a:t>
            </a:r>
            <a:endParaRPr lang="en-US" sz="1000" dirty="0"/>
          </a:p>
        </p:txBody>
      </p:sp>
      <p:sp>
        <p:nvSpPr>
          <p:cNvPr id="8" name="Text 6"/>
          <p:cNvSpPr/>
          <p:nvPr/>
        </p:nvSpPr>
        <p:spPr>
          <a:xfrm>
            <a:off x="2540000" y="1446529"/>
            <a:ext cx="1765935"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Indikativer Ertrag</a:t>
            </a:r>
            <a:endParaRPr lang="en-US" sz="1000" dirty="0"/>
          </a:p>
        </p:txBody>
      </p:sp>
      <p:sp>
        <p:nvSpPr>
          <p:cNvPr id="9" name="Text 7"/>
          <p:cNvSpPr/>
          <p:nvPr/>
        </p:nvSpPr>
        <p:spPr>
          <a:xfrm>
            <a:off x="4432300" y="1446529"/>
            <a:ext cx="13208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Liquidität</a:t>
            </a:r>
            <a:endParaRPr lang="en-US" sz="1000" dirty="0"/>
          </a:p>
        </p:txBody>
      </p:sp>
      <p:sp>
        <p:nvSpPr>
          <p:cNvPr id="10" name="Text 8"/>
          <p:cNvSpPr/>
          <p:nvPr/>
        </p:nvSpPr>
        <p:spPr>
          <a:xfrm>
            <a:off x="5880100" y="1446529"/>
            <a:ext cx="196215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Wertschwankung</a:t>
            </a:r>
            <a:endParaRPr lang="en-US" sz="1000" dirty="0"/>
          </a:p>
        </p:txBody>
      </p:sp>
      <p:sp>
        <p:nvSpPr>
          <p:cNvPr id="11" name="Text 9"/>
          <p:cNvSpPr/>
          <p:nvPr/>
        </p:nvSpPr>
        <p:spPr>
          <a:xfrm>
            <a:off x="7962900" y="1446529"/>
            <a:ext cx="14478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Geeignet für Abrufe</a:t>
            </a:r>
            <a:endParaRPr lang="en-US" sz="1000" dirty="0"/>
          </a:p>
        </p:txBody>
      </p:sp>
      <p:sp>
        <p:nvSpPr>
          <p:cNvPr id="12" name="Text 10"/>
          <p:cNvSpPr/>
          <p:nvPr/>
        </p:nvSpPr>
        <p:spPr>
          <a:xfrm>
            <a:off x="9537700" y="1446529"/>
            <a:ext cx="2197608"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Hauptrisiko</a:t>
            </a:r>
            <a:endParaRPr lang="en-US" sz="1000" dirty="0"/>
          </a:p>
        </p:txBody>
      </p:sp>
      <p:sp>
        <p:nvSpPr>
          <p:cNvPr id="13" name="Shape 11"/>
          <p:cNvSpPr/>
          <p:nvPr/>
        </p:nvSpPr>
        <p:spPr>
          <a:xfrm>
            <a:off x="520700" y="2361569"/>
            <a:ext cx="11150600" cy="0"/>
          </a:xfrm>
          <a:prstGeom prst="line">
            <a:avLst/>
          </a:prstGeom>
          <a:noFill/>
          <a:ln w="6350">
            <a:solidFill>
              <a:srgbClr val="BFBFBF"/>
            </a:solidFill>
            <a:prstDash val="solid"/>
          </a:ln>
        </p:spPr>
      </p:sp>
      <p:sp>
        <p:nvSpPr>
          <p:cNvPr id="14" name="Shape 12"/>
          <p:cNvSpPr/>
          <p:nvPr/>
        </p:nvSpPr>
        <p:spPr>
          <a:xfrm>
            <a:off x="520700" y="1775464"/>
            <a:ext cx="38100" cy="514350"/>
          </a:xfrm>
          <a:prstGeom prst="rect">
            <a:avLst/>
          </a:prstGeom>
          <a:solidFill>
            <a:srgbClr val="8E8D83"/>
          </a:solidFill>
          <a:ln/>
        </p:spPr>
      </p:sp>
      <p:sp>
        <p:nvSpPr>
          <p:cNvPr id="15" name="Text 13"/>
          <p:cNvSpPr/>
          <p:nvPr/>
        </p:nvSpPr>
        <p:spPr>
          <a:xfrm>
            <a:off x="654050" y="1775464"/>
            <a:ext cx="1759395" cy="53975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Geldmarktfonds und Zertifikate</a:t>
            </a:r>
            <a:endParaRPr lang="en-US" sz="1100" dirty="0"/>
          </a:p>
        </p:txBody>
      </p:sp>
      <p:sp>
        <p:nvSpPr>
          <p:cNvPr id="16" name="Text 14"/>
          <p:cNvSpPr/>
          <p:nvPr/>
        </p:nvSpPr>
        <p:spPr>
          <a:xfrm>
            <a:off x="2540000" y="1775464"/>
            <a:ext cx="1765935"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ca. 2,5% nach Kosten, ca. 2,6% vor Kosten¹</a:t>
            </a:r>
            <a:endParaRPr lang="en-US" sz="1000" dirty="0"/>
          </a:p>
        </p:txBody>
      </p:sp>
      <p:sp>
        <p:nvSpPr>
          <p:cNvPr id="17" name="Text 15"/>
          <p:cNvSpPr/>
          <p:nvPr/>
        </p:nvSpPr>
        <p:spPr>
          <a:xfrm>
            <a:off x="4432300" y="1775464"/>
            <a:ext cx="132080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Täglich</a:t>
            </a:r>
            <a:endParaRPr lang="en-US" sz="1000" dirty="0"/>
          </a:p>
        </p:txBody>
      </p:sp>
      <p:sp>
        <p:nvSpPr>
          <p:cNvPr id="18" name="Text 16"/>
          <p:cNvSpPr/>
          <p:nvPr/>
        </p:nvSpPr>
        <p:spPr>
          <a:xfrm>
            <a:off x="5880100" y="1775464"/>
            <a:ext cx="196215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Sehr gering</a:t>
            </a:r>
            <a:endParaRPr lang="en-US" sz="1000" dirty="0"/>
          </a:p>
        </p:txBody>
      </p:sp>
      <p:sp>
        <p:nvSpPr>
          <p:cNvPr id="19" name="Text 17"/>
          <p:cNvSpPr/>
          <p:nvPr/>
        </p:nvSpPr>
        <p:spPr>
          <a:xfrm>
            <a:off x="7962900" y="1775464"/>
            <a:ext cx="144780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Innerhalb von zwölf Monaten</a:t>
            </a:r>
            <a:endParaRPr lang="en-US" sz="1000" dirty="0"/>
          </a:p>
        </p:txBody>
      </p:sp>
      <p:sp>
        <p:nvSpPr>
          <p:cNvPr id="20" name="Text 18"/>
          <p:cNvSpPr/>
          <p:nvPr/>
        </p:nvSpPr>
        <p:spPr>
          <a:xfrm>
            <a:off x="9537700" y="1775464"/>
            <a:ext cx="2197608"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Geringerer Ertrag bei Zinssenkungen der EZB; Emittentenrisiko bei Zertifikaten</a:t>
            </a:r>
            <a:endParaRPr lang="en-US" sz="1000" dirty="0"/>
          </a:p>
        </p:txBody>
      </p:sp>
      <p:sp>
        <p:nvSpPr>
          <p:cNvPr id="21" name="Shape 19"/>
          <p:cNvSpPr/>
          <p:nvPr/>
        </p:nvSpPr>
        <p:spPr>
          <a:xfrm>
            <a:off x="520700" y="3192147"/>
            <a:ext cx="11150600" cy="0"/>
          </a:xfrm>
          <a:prstGeom prst="line">
            <a:avLst/>
          </a:prstGeom>
          <a:noFill/>
          <a:ln w="6350">
            <a:solidFill>
              <a:srgbClr val="BFBFBF"/>
            </a:solidFill>
            <a:prstDash val="solid"/>
          </a:ln>
        </p:spPr>
      </p:sp>
      <p:sp>
        <p:nvSpPr>
          <p:cNvPr id="22" name="Shape 20"/>
          <p:cNvSpPr/>
          <p:nvPr/>
        </p:nvSpPr>
        <p:spPr>
          <a:xfrm>
            <a:off x="520700" y="2434592"/>
            <a:ext cx="38100" cy="685800"/>
          </a:xfrm>
          <a:prstGeom prst="rect">
            <a:avLst/>
          </a:prstGeom>
          <a:solidFill>
            <a:srgbClr val="B8B3A2"/>
          </a:solidFill>
          <a:ln/>
        </p:spPr>
      </p:sp>
      <p:sp>
        <p:nvSpPr>
          <p:cNvPr id="23" name="Text 21"/>
          <p:cNvSpPr/>
          <p:nvPr/>
        </p:nvSpPr>
        <p:spPr>
          <a:xfrm>
            <a:off x="654050" y="2434592"/>
            <a:ext cx="1759395" cy="7112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Festgeld</a:t>
            </a:r>
            <a:endParaRPr lang="en-US" sz="1100" dirty="0"/>
          </a:p>
        </p:txBody>
      </p:sp>
      <p:sp>
        <p:nvSpPr>
          <p:cNvPr id="24" name="Text 22"/>
          <p:cNvSpPr/>
          <p:nvPr/>
        </p:nvSpPr>
        <p:spPr>
          <a:xfrm>
            <a:off x="2540000" y="2434592"/>
            <a:ext cx="1765935" cy="7112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Fest für die Laufzeit; je nach Bank und Laufzeit [Zinstabelle]</a:t>
            </a:r>
            <a:endParaRPr lang="en-US" sz="1000" dirty="0"/>
          </a:p>
        </p:txBody>
      </p:sp>
      <p:sp>
        <p:nvSpPr>
          <p:cNvPr id="25" name="Text 23"/>
          <p:cNvSpPr/>
          <p:nvPr/>
        </p:nvSpPr>
        <p:spPr>
          <a:xfrm>
            <a:off x="4432300" y="2434592"/>
            <a:ext cx="1320800" cy="7112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Bei Fälligkeit; früher nur zu den Bedingungen der Bank</a:t>
            </a:r>
            <a:endParaRPr lang="en-US" sz="1000" dirty="0"/>
          </a:p>
        </p:txBody>
      </p:sp>
      <p:sp>
        <p:nvSpPr>
          <p:cNvPr id="26" name="Text 24"/>
          <p:cNvSpPr/>
          <p:nvPr/>
        </p:nvSpPr>
        <p:spPr>
          <a:xfrm>
            <a:off x="5880100" y="2434592"/>
            <a:ext cx="1962150" cy="7112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Keine während der Laufzeit</a:t>
            </a:r>
            <a:endParaRPr lang="en-US" sz="1000" dirty="0"/>
          </a:p>
        </p:txBody>
      </p:sp>
      <p:sp>
        <p:nvSpPr>
          <p:cNvPr id="27" name="Text 25"/>
          <p:cNvSpPr/>
          <p:nvPr/>
        </p:nvSpPr>
        <p:spPr>
          <a:xfrm>
            <a:off x="7962900" y="2434592"/>
            <a:ext cx="1447800" cy="7112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Bekannte Termine innerhalb von zwölf Monaten</a:t>
            </a:r>
            <a:endParaRPr lang="en-US" sz="1000" dirty="0"/>
          </a:p>
        </p:txBody>
      </p:sp>
      <p:sp>
        <p:nvSpPr>
          <p:cNvPr id="28" name="Text 26"/>
          <p:cNvSpPr/>
          <p:nvPr/>
        </p:nvSpPr>
        <p:spPr>
          <a:xfrm>
            <a:off x="9537700" y="2434592"/>
            <a:ext cx="2197608" cy="7112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Kreditrisiko der Bank; Liquidität bis zur Fälligkeit gebunden</a:t>
            </a:r>
            <a:endParaRPr lang="en-US" sz="1000" dirty="0"/>
          </a:p>
        </p:txBody>
      </p:sp>
      <p:sp>
        <p:nvSpPr>
          <p:cNvPr id="29" name="Shape 27"/>
          <p:cNvSpPr/>
          <p:nvPr/>
        </p:nvSpPr>
        <p:spPr>
          <a:xfrm>
            <a:off x="520700" y="3700146"/>
            <a:ext cx="11150600" cy="0"/>
          </a:xfrm>
          <a:prstGeom prst="line">
            <a:avLst/>
          </a:prstGeom>
          <a:noFill/>
          <a:ln w="6350">
            <a:solidFill>
              <a:srgbClr val="BFBFBF"/>
            </a:solidFill>
            <a:prstDash val="solid"/>
          </a:ln>
        </p:spPr>
      </p:sp>
      <p:sp>
        <p:nvSpPr>
          <p:cNvPr id="30" name="Shape 28"/>
          <p:cNvSpPr/>
          <p:nvPr/>
        </p:nvSpPr>
        <p:spPr>
          <a:xfrm>
            <a:off x="520700" y="3265171"/>
            <a:ext cx="38100" cy="363220"/>
          </a:xfrm>
          <a:prstGeom prst="rect">
            <a:avLst/>
          </a:prstGeom>
          <a:solidFill>
            <a:srgbClr val="5A5D5C"/>
          </a:solidFill>
          <a:ln/>
        </p:spPr>
      </p:sp>
      <p:sp>
        <p:nvSpPr>
          <p:cNvPr id="31" name="Text 29"/>
          <p:cNvSpPr/>
          <p:nvPr/>
        </p:nvSpPr>
        <p:spPr>
          <a:xfrm>
            <a:off x="654050" y="3265171"/>
            <a:ext cx="1759395"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Anleihenleiter (Investment Grade)</a:t>
            </a:r>
            <a:endParaRPr lang="en-US" sz="1100" dirty="0"/>
          </a:p>
        </p:txBody>
      </p:sp>
      <p:sp>
        <p:nvSpPr>
          <p:cNvPr id="32" name="Text 30"/>
          <p:cNvSpPr/>
          <p:nvPr/>
        </p:nvSpPr>
        <p:spPr>
          <a:xfrm>
            <a:off x="2540000" y="3265171"/>
            <a:ext cx="1765935"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3,3 bis 4,1% Rendite bis Fälligkeit, ein bis fünf Jahre²</a:t>
            </a:r>
            <a:endParaRPr lang="en-US" sz="1000" dirty="0"/>
          </a:p>
        </p:txBody>
      </p:sp>
      <p:sp>
        <p:nvSpPr>
          <p:cNvPr id="33" name="Text 31"/>
          <p:cNvSpPr/>
          <p:nvPr/>
        </p:nvSpPr>
        <p:spPr>
          <a:xfrm>
            <a:off x="4432300" y="3265171"/>
            <a:ext cx="132080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Täglich; Halten bis zur Fälligkeit geplant</a:t>
            </a:r>
            <a:endParaRPr lang="en-US" sz="1000" dirty="0"/>
          </a:p>
        </p:txBody>
      </p:sp>
      <p:sp>
        <p:nvSpPr>
          <p:cNvPr id="34" name="Text 32"/>
          <p:cNvSpPr/>
          <p:nvPr/>
        </p:nvSpPr>
        <p:spPr>
          <a:xfrm>
            <a:off x="5880100" y="3265171"/>
            <a:ext cx="196215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Gering; Kurse schwanken vor Fälligkeit mit den Renditen</a:t>
            </a:r>
            <a:endParaRPr lang="en-US" sz="1000" dirty="0"/>
          </a:p>
        </p:txBody>
      </p:sp>
      <p:sp>
        <p:nvSpPr>
          <p:cNvPr id="35" name="Text 33"/>
          <p:cNvSpPr/>
          <p:nvPr/>
        </p:nvSpPr>
        <p:spPr>
          <a:xfrm>
            <a:off x="7962900" y="3265171"/>
            <a:ext cx="144780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Jahre zwei bis fünf, nach Fälligkeit</a:t>
            </a:r>
            <a:endParaRPr lang="en-US" sz="1000" dirty="0"/>
          </a:p>
        </p:txBody>
      </p:sp>
      <p:sp>
        <p:nvSpPr>
          <p:cNvPr id="36" name="Text 34"/>
          <p:cNvSpPr/>
          <p:nvPr/>
        </p:nvSpPr>
        <p:spPr>
          <a:xfrm>
            <a:off x="9537700" y="3265171"/>
            <a:ext cx="2197608"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Ausfall eines Emittenten; vorzeitiger Verkauf nach Renditeanstieg</a:t>
            </a:r>
            <a:endParaRPr lang="en-US" sz="1000" dirty="0"/>
          </a:p>
        </p:txBody>
      </p:sp>
      <p:sp>
        <p:nvSpPr>
          <p:cNvPr id="37" name="Shape 35"/>
          <p:cNvSpPr/>
          <p:nvPr/>
        </p:nvSpPr>
        <p:spPr>
          <a:xfrm>
            <a:off x="520700" y="4187826"/>
            <a:ext cx="11150600" cy="0"/>
          </a:xfrm>
          <a:prstGeom prst="line">
            <a:avLst/>
          </a:prstGeom>
          <a:noFill/>
          <a:ln w="6350">
            <a:solidFill>
              <a:srgbClr val="BFBFBF"/>
            </a:solidFill>
            <a:prstDash val="solid"/>
          </a:ln>
        </p:spPr>
      </p:sp>
      <p:sp>
        <p:nvSpPr>
          <p:cNvPr id="38" name="Shape 36"/>
          <p:cNvSpPr/>
          <p:nvPr/>
        </p:nvSpPr>
        <p:spPr>
          <a:xfrm>
            <a:off x="520700" y="3773171"/>
            <a:ext cx="38100" cy="342900"/>
          </a:xfrm>
          <a:prstGeom prst="rect">
            <a:avLst/>
          </a:prstGeom>
          <a:solidFill>
            <a:srgbClr val="946F29"/>
          </a:solidFill>
          <a:ln/>
        </p:spPr>
      </p:sp>
      <p:sp>
        <p:nvSpPr>
          <p:cNvPr id="39" name="Text 37"/>
          <p:cNvSpPr/>
          <p:nvPr/>
        </p:nvSpPr>
        <p:spPr>
          <a:xfrm>
            <a:off x="654050" y="3773171"/>
            <a:ext cx="1759395"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Strukturierte Lösungen</a:t>
            </a:r>
            <a:endParaRPr lang="en-US" sz="1100" dirty="0"/>
          </a:p>
        </p:txBody>
      </p:sp>
      <p:sp>
        <p:nvSpPr>
          <p:cNvPr id="40" name="Text 38"/>
          <p:cNvSpPr/>
          <p:nvPr/>
        </p:nvSpPr>
        <p:spPr>
          <a:xfrm>
            <a:off x="2540000" y="3773171"/>
            <a:ext cx="1765935"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Durch die Bedingungen bei Emission festgelegt</a:t>
            </a:r>
            <a:endParaRPr lang="en-US" sz="1000" dirty="0"/>
          </a:p>
        </p:txBody>
      </p:sp>
      <p:sp>
        <p:nvSpPr>
          <p:cNvPr id="41" name="Text 39"/>
          <p:cNvSpPr/>
          <p:nvPr/>
        </p:nvSpPr>
        <p:spPr>
          <a:xfrm>
            <a:off x="4432300" y="3773171"/>
            <a:ext cx="1320800"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Emittent stellt Kurse vor Fälligkeit</a:t>
            </a:r>
            <a:endParaRPr lang="en-US" sz="1000" dirty="0"/>
          </a:p>
        </p:txBody>
      </p:sp>
      <p:sp>
        <p:nvSpPr>
          <p:cNvPr id="42" name="Text 40"/>
          <p:cNvSpPr/>
          <p:nvPr/>
        </p:nvSpPr>
        <p:spPr>
          <a:xfrm>
            <a:off x="5880100" y="3773171"/>
            <a:ext cx="2082800"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Gering bis hoch, je nach Struktur</a:t>
            </a:r>
            <a:endParaRPr lang="en-US" sz="1000" dirty="0"/>
          </a:p>
        </p:txBody>
      </p:sp>
      <p:sp>
        <p:nvSpPr>
          <p:cNvPr id="43" name="Text 41"/>
          <p:cNvSpPr/>
          <p:nvPr/>
        </p:nvSpPr>
        <p:spPr>
          <a:xfrm>
            <a:off x="7962900" y="3773171"/>
            <a:ext cx="1447800"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 bekannter Termin, nach Laufzeit</a:t>
            </a:r>
            <a:endParaRPr lang="en-US" sz="1000" dirty="0"/>
          </a:p>
        </p:txBody>
      </p:sp>
      <p:sp>
        <p:nvSpPr>
          <p:cNvPr id="44" name="Text 42"/>
          <p:cNvSpPr/>
          <p:nvPr/>
        </p:nvSpPr>
        <p:spPr>
          <a:xfrm>
            <a:off x="9537700" y="3773171"/>
            <a:ext cx="2197608"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Kreditrisiko des Emittenten; Verletzung der Barriere; Komplexität</a:t>
            </a:r>
            <a:endParaRPr lang="en-US" sz="1000" dirty="0"/>
          </a:p>
        </p:txBody>
      </p:sp>
      <p:sp>
        <p:nvSpPr>
          <p:cNvPr id="45" name="Shape 43"/>
          <p:cNvSpPr/>
          <p:nvPr/>
        </p:nvSpPr>
        <p:spPr>
          <a:xfrm>
            <a:off x="520700" y="4846955"/>
            <a:ext cx="11150600" cy="0"/>
          </a:xfrm>
          <a:prstGeom prst="line">
            <a:avLst/>
          </a:prstGeom>
          <a:noFill/>
          <a:ln w="6350">
            <a:solidFill>
              <a:srgbClr val="BFBFBF"/>
            </a:solidFill>
            <a:prstDash val="solid"/>
          </a:ln>
        </p:spPr>
      </p:sp>
      <p:sp>
        <p:nvSpPr>
          <p:cNvPr id="46" name="Shape 44"/>
          <p:cNvSpPr/>
          <p:nvPr/>
        </p:nvSpPr>
        <p:spPr>
          <a:xfrm>
            <a:off x="520700" y="4260850"/>
            <a:ext cx="38100" cy="514350"/>
          </a:xfrm>
          <a:prstGeom prst="rect">
            <a:avLst/>
          </a:prstGeom>
          <a:solidFill>
            <a:srgbClr val="B98E2C"/>
          </a:solidFill>
          <a:ln/>
        </p:spPr>
      </p:sp>
      <p:sp>
        <p:nvSpPr>
          <p:cNvPr id="47" name="Text 45"/>
          <p:cNvSpPr/>
          <p:nvPr/>
        </p:nvSpPr>
        <p:spPr>
          <a:xfrm>
            <a:off x="654050" y="4260850"/>
            <a:ext cx="1759395" cy="53975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Ausgewogenes Portfolio</a:t>
            </a:r>
            <a:endParaRPr lang="en-US" sz="1100" dirty="0"/>
          </a:p>
        </p:txBody>
      </p:sp>
      <p:sp>
        <p:nvSpPr>
          <p:cNvPr id="48" name="Text 46"/>
          <p:cNvSpPr/>
          <p:nvPr/>
        </p:nvSpPr>
        <p:spPr>
          <a:xfrm>
            <a:off x="2540000" y="4260850"/>
            <a:ext cx="1765935"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Abhängig von der Aktienquote [Annahmen UBS CIO]</a:t>
            </a:r>
            <a:endParaRPr lang="en-US" sz="1000" dirty="0"/>
          </a:p>
        </p:txBody>
      </p:sp>
      <p:sp>
        <p:nvSpPr>
          <p:cNvPr id="49" name="Text 47"/>
          <p:cNvSpPr/>
          <p:nvPr/>
        </p:nvSpPr>
        <p:spPr>
          <a:xfrm>
            <a:off x="4432300" y="4260850"/>
            <a:ext cx="132080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Täglich</a:t>
            </a:r>
            <a:endParaRPr lang="en-US" sz="1000" dirty="0"/>
          </a:p>
        </p:txBody>
      </p:sp>
      <p:sp>
        <p:nvSpPr>
          <p:cNvPr id="50" name="Text 48"/>
          <p:cNvSpPr/>
          <p:nvPr/>
        </p:nvSpPr>
        <p:spPr>
          <a:xfrm>
            <a:off x="5880100" y="4260850"/>
            <a:ext cx="196215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Mittel; 2022 globale Aktien (13,0%) und Euroanleihen (17,3%)³</a:t>
            </a:r>
            <a:endParaRPr lang="en-US" sz="1000" dirty="0"/>
          </a:p>
        </p:txBody>
      </p:sp>
      <p:sp>
        <p:nvSpPr>
          <p:cNvPr id="51" name="Text 49"/>
          <p:cNvSpPr/>
          <p:nvPr/>
        </p:nvSpPr>
        <p:spPr>
          <a:xfrm>
            <a:off x="7962900" y="4260850"/>
            <a:ext cx="144780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 Jahr drei</a:t>
            </a:r>
            <a:endParaRPr lang="en-US" sz="1000" dirty="0"/>
          </a:p>
        </p:txBody>
      </p:sp>
      <p:sp>
        <p:nvSpPr>
          <p:cNvPr id="52" name="Text 50"/>
          <p:cNvSpPr/>
          <p:nvPr/>
        </p:nvSpPr>
        <p:spPr>
          <a:xfrm>
            <a:off x="9537700" y="4260850"/>
            <a:ext cx="2197608"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Aktien und Anleihen fallen gleichzeitig</a:t>
            </a:r>
            <a:endParaRPr lang="en-US" sz="1000" dirty="0"/>
          </a:p>
        </p:txBody>
      </p:sp>
      <p:sp>
        <p:nvSpPr>
          <p:cNvPr id="53" name="Shape 51"/>
          <p:cNvSpPr/>
          <p:nvPr/>
        </p:nvSpPr>
        <p:spPr>
          <a:xfrm>
            <a:off x="520700" y="4919979"/>
            <a:ext cx="38100" cy="363220"/>
          </a:xfrm>
          <a:prstGeom prst="rect">
            <a:avLst/>
          </a:prstGeom>
          <a:solidFill>
            <a:srgbClr val="8A000A"/>
          </a:solidFill>
          <a:ln/>
        </p:spPr>
      </p:sp>
      <p:sp>
        <p:nvSpPr>
          <p:cNvPr id="54" name="Text 52"/>
          <p:cNvSpPr/>
          <p:nvPr/>
        </p:nvSpPr>
        <p:spPr>
          <a:xfrm>
            <a:off x="654050" y="4919979"/>
            <a:ext cx="1759395"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Diversifizierte Aktien mit Kreditlinie</a:t>
            </a:r>
            <a:endParaRPr lang="en-US" sz="1100" dirty="0"/>
          </a:p>
        </p:txBody>
      </p:sp>
      <p:sp>
        <p:nvSpPr>
          <p:cNvPr id="55" name="Text 53"/>
          <p:cNvSpPr/>
          <p:nvPr/>
        </p:nvSpPr>
        <p:spPr>
          <a:xfrm>
            <a:off x="2540000" y="4919979"/>
            <a:ext cx="1765935"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6,6% p.a. in Euro seit 2000, historisch⁴</a:t>
            </a:r>
            <a:endParaRPr lang="en-US" sz="1000" dirty="0"/>
          </a:p>
        </p:txBody>
      </p:sp>
      <p:sp>
        <p:nvSpPr>
          <p:cNvPr id="56" name="Text 54"/>
          <p:cNvSpPr/>
          <p:nvPr/>
        </p:nvSpPr>
        <p:spPr>
          <a:xfrm>
            <a:off x="4432300" y="4919979"/>
            <a:ext cx="132080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Täglich</a:t>
            </a:r>
            <a:endParaRPr lang="en-US" sz="1000" dirty="0"/>
          </a:p>
        </p:txBody>
      </p:sp>
      <p:sp>
        <p:nvSpPr>
          <p:cNvPr id="57" name="Text 55"/>
          <p:cNvSpPr/>
          <p:nvPr/>
        </p:nvSpPr>
        <p:spPr>
          <a:xfrm>
            <a:off x="5880100" y="4919979"/>
            <a:ext cx="196215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Hoch; größter Rückgang (53,1%), 2007 bis 2009⁴</a:t>
            </a:r>
            <a:endParaRPr lang="en-US" sz="1000" dirty="0"/>
          </a:p>
        </p:txBody>
      </p:sp>
      <p:sp>
        <p:nvSpPr>
          <p:cNvPr id="58" name="Text 56"/>
          <p:cNvSpPr/>
          <p:nvPr/>
        </p:nvSpPr>
        <p:spPr>
          <a:xfrm>
            <a:off x="7962900" y="4919979"/>
            <a:ext cx="1447800"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 Jahr vier</a:t>
            </a:r>
            <a:endParaRPr lang="en-US" sz="1000" dirty="0"/>
          </a:p>
        </p:txBody>
      </p:sp>
      <p:sp>
        <p:nvSpPr>
          <p:cNvPr id="59" name="Text 57"/>
          <p:cNvSpPr/>
          <p:nvPr/>
        </p:nvSpPr>
        <p:spPr>
          <a:xfrm>
            <a:off x="9537700" y="4919979"/>
            <a:ext cx="2197608"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Verkauf oder Kreditaufnahme nach einem Markteinbruch</a:t>
            </a:r>
            <a:endParaRPr lang="en-US" sz="1000" dirty="0"/>
          </a:p>
        </p:txBody>
      </p:sp>
      <p:sp>
        <p:nvSpPr>
          <p:cNvPr id="61" name="Text 58"/>
          <p:cNvSpPr/>
          <p:nvPr/>
        </p:nvSpPr>
        <p:spPr>
          <a:xfrm>
            <a:off x="1397000" y="6101079"/>
            <a:ext cx="9679940" cy="55372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Angenommene Rendite von Geldmarktfonds; der €STR lag im Oktober 2026 im Durchschnitt bei 2,44% (Global Rates, auf Basis von EZB Daten). 2 Bondscovery, angepasste Renditekurve für Unternehmensanleihen in Euro mit Investment Grade, 28. Oktober 2026. 3 Globale Aktien: MSCI ACWI Index (EUR), netto, Kalenderjahr 2022. Euroanleihen: SPDR Bloomberg Euro Aggregate Bond UCITS ETF, Kalenderjahr 2022, über justETF, abgerufen im Oktober 2026. 4 MSCI ACWI Index (EUR) Factsheet, Nettorenditen, 29. Dezember 2000 bis 30. September 2026; Rückgang vom 15. Juni 2007 bis 9. März 2009. Die vergangene Wertentwicklung ist kein verlässlicher Indikator für künftige Ergebnisse.</a:t>
            </a:r>
            <a:endParaRPr lang="en-US" sz="800" dirty="0"/>
          </a:p>
        </p:txBody>
      </p:sp>
      <p:sp>
        <p:nvSpPr>
          <p:cNvPr id="62" name="Text 59"/>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9</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Jede Lösung reagiert anders, wenn Märkte oder Abrufe überraschen</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Positive und negative Szenarien, qualitativ und illustrativ</a:t>
            </a:r>
            <a:endParaRPr lang="en-US" sz="1300" dirty="0"/>
          </a:p>
        </p:txBody>
      </p:sp>
      <p:sp>
        <p:nvSpPr>
          <p:cNvPr id="4" name="Shape 2"/>
          <p:cNvSpPr/>
          <p:nvPr/>
        </p:nvSpPr>
        <p:spPr>
          <a:xfrm>
            <a:off x="520700" y="1368425"/>
            <a:ext cx="11150600" cy="0"/>
          </a:xfrm>
          <a:prstGeom prst="line">
            <a:avLst/>
          </a:prstGeom>
          <a:noFill/>
          <a:ln w="6350">
            <a:solidFill>
              <a:srgbClr val="000000"/>
            </a:solidFill>
            <a:prstDash val="solid"/>
          </a:ln>
        </p:spPr>
      </p:sp>
      <p:sp>
        <p:nvSpPr>
          <p:cNvPr id="5" name="Shape 3"/>
          <p:cNvSpPr/>
          <p:nvPr/>
        </p:nvSpPr>
        <p:spPr>
          <a:xfrm>
            <a:off x="520700" y="5334635"/>
            <a:ext cx="11150600" cy="0"/>
          </a:xfrm>
          <a:prstGeom prst="line">
            <a:avLst/>
          </a:prstGeom>
          <a:noFill/>
          <a:ln w="6350">
            <a:solidFill>
              <a:srgbClr val="000000"/>
            </a:solidFill>
            <a:prstDash val="solid"/>
          </a:ln>
        </p:spPr>
      </p:sp>
      <p:sp>
        <p:nvSpPr>
          <p:cNvPr id="6" name="Shape 4"/>
          <p:cNvSpPr/>
          <p:nvPr/>
        </p:nvSpPr>
        <p:spPr>
          <a:xfrm>
            <a:off x="520700" y="1702434"/>
            <a:ext cx="11150600" cy="0"/>
          </a:xfrm>
          <a:prstGeom prst="line">
            <a:avLst/>
          </a:prstGeom>
          <a:noFill/>
          <a:ln w="6350">
            <a:solidFill>
              <a:srgbClr val="000000"/>
            </a:solidFill>
            <a:prstDash val="solid"/>
          </a:ln>
        </p:spPr>
      </p:sp>
      <p:sp>
        <p:nvSpPr>
          <p:cNvPr id="7" name="Text 5"/>
          <p:cNvSpPr/>
          <p:nvPr/>
        </p:nvSpPr>
        <p:spPr>
          <a:xfrm>
            <a:off x="520700" y="1446529"/>
            <a:ext cx="222377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Lösung</a:t>
            </a:r>
            <a:endParaRPr lang="en-US" sz="1000" dirty="0"/>
          </a:p>
        </p:txBody>
      </p:sp>
      <p:sp>
        <p:nvSpPr>
          <p:cNvPr id="8" name="Text 6"/>
          <p:cNvSpPr/>
          <p:nvPr/>
        </p:nvSpPr>
        <p:spPr>
          <a:xfrm>
            <a:off x="2933700" y="1446529"/>
            <a:ext cx="4369054"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Positives Szenario</a:t>
            </a:r>
            <a:endParaRPr lang="en-US" sz="1000" dirty="0"/>
          </a:p>
        </p:txBody>
      </p:sp>
      <p:sp>
        <p:nvSpPr>
          <p:cNvPr id="9" name="Text 7"/>
          <p:cNvSpPr/>
          <p:nvPr/>
        </p:nvSpPr>
        <p:spPr>
          <a:xfrm>
            <a:off x="7429500" y="1446529"/>
            <a:ext cx="4369054"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Negatives Szenario</a:t>
            </a:r>
            <a:endParaRPr lang="en-US" sz="1000" dirty="0"/>
          </a:p>
        </p:txBody>
      </p:sp>
      <p:sp>
        <p:nvSpPr>
          <p:cNvPr id="10" name="Shape 8"/>
          <p:cNvSpPr/>
          <p:nvPr/>
        </p:nvSpPr>
        <p:spPr>
          <a:xfrm>
            <a:off x="520700" y="2215519"/>
            <a:ext cx="11150600" cy="0"/>
          </a:xfrm>
          <a:prstGeom prst="line">
            <a:avLst/>
          </a:prstGeom>
          <a:noFill/>
          <a:ln w="6350">
            <a:solidFill>
              <a:srgbClr val="BFBFBF"/>
            </a:solidFill>
            <a:prstDash val="solid"/>
          </a:ln>
        </p:spPr>
      </p:sp>
      <p:sp>
        <p:nvSpPr>
          <p:cNvPr id="11" name="Shape 9"/>
          <p:cNvSpPr/>
          <p:nvPr/>
        </p:nvSpPr>
        <p:spPr>
          <a:xfrm>
            <a:off x="520700" y="1788164"/>
            <a:ext cx="38100" cy="342900"/>
          </a:xfrm>
          <a:prstGeom prst="rect">
            <a:avLst/>
          </a:prstGeom>
          <a:solidFill>
            <a:srgbClr val="8E8D83"/>
          </a:solidFill>
          <a:ln/>
        </p:spPr>
      </p:sp>
      <p:sp>
        <p:nvSpPr>
          <p:cNvPr id="12" name="Text 10"/>
          <p:cNvSpPr/>
          <p:nvPr/>
        </p:nvSpPr>
        <p:spPr>
          <a:xfrm>
            <a:off x="654050" y="1788164"/>
            <a:ext cx="2086419"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Geldmarktfonds und Zertifikate</a:t>
            </a:r>
            <a:endParaRPr lang="en-US" sz="1100" dirty="0"/>
          </a:p>
        </p:txBody>
      </p:sp>
      <p:sp>
        <p:nvSpPr>
          <p:cNvPr id="13" name="Text 11"/>
          <p:cNvSpPr/>
          <p:nvPr/>
        </p:nvSpPr>
        <p:spPr>
          <a:xfrm>
            <a:off x="2933700" y="1788164"/>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EZB belässt ihren Satz bei 2,50% oder erhöht ihn; der Ertrag bleibt nahe am €STR und jeder Euro bleibt verfügbar.</a:t>
            </a:r>
            <a:endParaRPr lang="en-US" sz="1000" dirty="0"/>
          </a:p>
        </p:txBody>
      </p:sp>
      <p:sp>
        <p:nvSpPr>
          <p:cNvPr id="14" name="Text 12"/>
          <p:cNvSpPr/>
          <p:nvPr/>
        </p:nvSpPr>
        <p:spPr>
          <a:xfrm>
            <a:off x="7429500" y="1788164"/>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EZB senkt; jede Senkung um 0,25 Punkte verringert den Ertrag um EUR 25.000 pro Jahr je EUR 10 Mio., das Kapital bleibt stabil.¹</a:t>
            </a:r>
            <a:endParaRPr lang="en-US" sz="1000" dirty="0"/>
          </a:p>
        </p:txBody>
      </p:sp>
      <p:sp>
        <p:nvSpPr>
          <p:cNvPr id="15" name="Shape 13"/>
          <p:cNvSpPr/>
          <p:nvPr/>
        </p:nvSpPr>
        <p:spPr>
          <a:xfrm>
            <a:off x="520700" y="2728597"/>
            <a:ext cx="11150600" cy="0"/>
          </a:xfrm>
          <a:prstGeom prst="line">
            <a:avLst/>
          </a:prstGeom>
          <a:noFill/>
          <a:ln w="6350">
            <a:solidFill>
              <a:srgbClr val="BFBFBF"/>
            </a:solidFill>
            <a:prstDash val="solid"/>
          </a:ln>
        </p:spPr>
      </p:sp>
      <p:sp>
        <p:nvSpPr>
          <p:cNvPr id="16" name="Shape 14"/>
          <p:cNvSpPr/>
          <p:nvPr/>
        </p:nvSpPr>
        <p:spPr>
          <a:xfrm>
            <a:off x="520700" y="2301242"/>
            <a:ext cx="38100" cy="342900"/>
          </a:xfrm>
          <a:prstGeom prst="rect">
            <a:avLst/>
          </a:prstGeom>
          <a:solidFill>
            <a:srgbClr val="B8B3A2"/>
          </a:solidFill>
          <a:ln/>
        </p:spPr>
      </p:sp>
      <p:sp>
        <p:nvSpPr>
          <p:cNvPr id="17" name="Text 15"/>
          <p:cNvSpPr/>
          <p:nvPr/>
        </p:nvSpPr>
        <p:spPr>
          <a:xfrm>
            <a:off x="654050" y="2301242"/>
            <a:ext cx="2086419"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Festgeld</a:t>
            </a:r>
            <a:endParaRPr lang="en-US" sz="1100" dirty="0"/>
          </a:p>
        </p:txBody>
      </p:sp>
      <p:sp>
        <p:nvSpPr>
          <p:cNvPr id="18" name="Text 16"/>
          <p:cNvSpPr/>
          <p:nvPr/>
        </p:nvSpPr>
        <p:spPr>
          <a:xfrm>
            <a:off x="2933700" y="2301242"/>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Zinsen fallen nach der Anlage; der feste Satz gilt bis zur Fälligkeit.</a:t>
            </a:r>
            <a:endParaRPr lang="en-US" sz="1000" dirty="0"/>
          </a:p>
        </p:txBody>
      </p:sp>
      <p:sp>
        <p:nvSpPr>
          <p:cNvPr id="19" name="Text 17"/>
          <p:cNvSpPr/>
          <p:nvPr/>
        </p:nvSpPr>
        <p:spPr>
          <a:xfrm>
            <a:off x="7429500" y="2301242"/>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 Abruf kommt vor Fälligkeit des Festgelds; eine vorzeitige Freigabe hängt von der Bank ab und kann Zinsen kosten.</a:t>
            </a:r>
            <a:endParaRPr lang="en-US" sz="1000" dirty="0"/>
          </a:p>
        </p:txBody>
      </p:sp>
      <p:sp>
        <p:nvSpPr>
          <p:cNvPr id="20" name="Shape 18"/>
          <p:cNvSpPr/>
          <p:nvPr/>
        </p:nvSpPr>
        <p:spPr>
          <a:xfrm>
            <a:off x="520700" y="3261996"/>
            <a:ext cx="11150600" cy="0"/>
          </a:xfrm>
          <a:prstGeom prst="line">
            <a:avLst/>
          </a:prstGeom>
          <a:noFill/>
          <a:ln w="6350">
            <a:solidFill>
              <a:srgbClr val="BFBFBF"/>
            </a:solidFill>
            <a:prstDash val="solid"/>
          </a:ln>
        </p:spPr>
      </p:sp>
      <p:sp>
        <p:nvSpPr>
          <p:cNvPr id="21" name="Shape 19"/>
          <p:cNvSpPr/>
          <p:nvPr/>
        </p:nvSpPr>
        <p:spPr>
          <a:xfrm>
            <a:off x="520700" y="2814321"/>
            <a:ext cx="38100" cy="363220"/>
          </a:xfrm>
          <a:prstGeom prst="rect">
            <a:avLst/>
          </a:prstGeom>
          <a:solidFill>
            <a:srgbClr val="5A5D5C"/>
          </a:solidFill>
          <a:ln/>
        </p:spPr>
      </p:sp>
      <p:sp>
        <p:nvSpPr>
          <p:cNvPr id="22" name="Text 20"/>
          <p:cNvSpPr/>
          <p:nvPr/>
        </p:nvSpPr>
        <p:spPr>
          <a:xfrm>
            <a:off x="654050" y="2814321"/>
            <a:ext cx="2086419"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Anleihenleiter (Investment Grade)</a:t>
            </a:r>
            <a:endParaRPr lang="en-US" sz="1100" dirty="0"/>
          </a:p>
        </p:txBody>
      </p:sp>
      <p:sp>
        <p:nvSpPr>
          <p:cNvPr id="23" name="Text 21"/>
          <p:cNvSpPr/>
          <p:nvPr/>
        </p:nvSpPr>
        <p:spPr>
          <a:xfrm>
            <a:off x="2933700" y="2814321"/>
            <a:ext cx="4369054"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Renditen fallen nach dem Kauf; die fixierte Rendite bleibt, und Anleihen können über Einstand verkauft werden, wenn Abrufe früher kommen.</a:t>
            </a:r>
            <a:endParaRPr lang="en-US" sz="1000" dirty="0"/>
          </a:p>
        </p:txBody>
      </p:sp>
      <p:sp>
        <p:nvSpPr>
          <p:cNvPr id="24" name="Text 22"/>
          <p:cNvSpPr/>
          <p:nvPr/>
        </p:nvSpPr>
        <p:spPr>
          <a:xfrm>
            <a:off x="7429500" y="2814321"/>
            <a:ext cx="4369054"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Abrufe kommen früh, kurz nach einem Renditeanstieg; eine Anleihe mit zwei Jahren Restlaufzeit verliert je Punkt Renditeanstieg rund 2% an Wert.¹</a:t>
            </a:r>
            <a:endParaRPr lang="en-US" sz="1000" dirty="0"/>
          </a:p>
        </p:txBody>
      </p:sp>
      <p:sp>
        <p:nvSpPr>
          <p:cNvPr id="25" name="Shape 23"/>
          <p:cNvSpPr/>
          <p:nvPr/>
        </p:nvSpPr>
        <p:spPr>
          <a:xfrm>
            <a:off x="520700" y="3775076"/>
            <a:ext cx="11150600" cy="0"/>
          </a:xfrm>
          <a:prstGeom prst="line">
            <a:avLst/>
          </a:prstGeom>
          <a:noFill/>
          <a:ln w="6350">
            <a:solidFill>
              <a:srgbClr val="BFBFBF"/>
            </a:solidFill>
            <a:prstDash val="solid"/>
          </a:ln>
        </p:spPr>
      </p:sp>
      <p:sp>
        <p:nvSpPr>
          <p:cNvPr id="26" name="Shape 24"/>
          <p:cNvSpPr/>
          <p:nvPr/>
        </p:nvSpPr>
        <p:spPr>
          <a:xfrm>
            <a:off x="520700" y="3347721"/>
            <a:ext cx="38100" cy="342900"/>
          </a:xfrm>
          <a:prstGeom prst="rect">
            <a:avLst/>
          </a:prstGeom>
          <a:solidFill>
            <a:srgbClr val="946F29"/>
          </a:solidFill>
          <a:ln/>
        </p:spPr>
      </p:sp>
      <p:sp>
        <p:nvSpPr>
          <p:cNvPr id="27" name="Text 25"/>
          <p:cNvSpPr/>
          <p:nvPr/>
        </p:nvSpPr>
        <p:spPr>
          <a:xfrm>
            <a:off x="654050" y="3347721"/>
            <a:ext cx="2086419"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Kapitalschutzprodukt</a:t>
            </a:r>
            <a:endParaRPr lang="en-US" sz="1100" dirty="0"/>
          </a:p>
        </p:txBody>
      </p:sp>
      <p:sp>
        <p:nvSpPr>
          <p:cNvPr id="28" name="Text 26"/>
          <p:cNvSpPr/>
          <p:nvPr/>
        </p:nvSpPr>
        <p:spPr>
          <a:xfrm>
            <a:off x="2933700" y="3347721"/>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Index steigt; die Partizipation bringt bei Fälligkeit zusätzlichen Ertrag zum geschützten Betrag.</a:t>
            </a:r>
            <a:endParaRPr lang="en-US" sz="1000" dirty="0"/>
          </a:p>
        </p:txBody>
      </p:sp>
      <p:sp>
        <p:nvSpPr>
          <p:cNvPr id="29" name="Text 27"/>
          <p:cNvSpPr/>
          <p:nvPr/>
        </p:nvSpPr>
        <p:spPr>
          <a:xfrm>
            <a:off x="7429500" y="3347721"/>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Index endet unverändert oder tiefer; das Produkt zahlt nur den geschützten Betrag zurück, ohne Zinsen für die Laufzeit.</a:t>
            </a:r>
            <a:endParaRPr lang="en-US" sz="1000" dirty="0"/>
          </a:p>
        </p:txBody>
      </p:sp>
      <p:sp>
        <p:nvSpPr>
          <p:cNvPr id="30" name="Shape 28"/>
          <p:cNvSpPr/>
          <p:nvPr/>
        </p:nvSpPr>
        <p:spPr>
          <a:xfrm>
            <a:off x="520700" y="4288155"/>
            <a:ext cx="11150600" cy="0"/>
          </a:xfrm>
          <a:prstGeom prst="line">
            <a:avLst/>
          </a:prstGeom>
          <a:noFill/>
          <a:ln w="6350">
            <a:solidFill>
              <a:srgbClr val="BFBFBF"/>
            </a:solidFill>
            <a:prstDash val="solid"/>
          </a:ln>
        </p:spPr>
      </p:sp>
      <p:sp>
        <p:nvSpPr>
          <p:cNvPr id="31" name="Shape 29"/>
          <p:cNvSpPr/>
          <p:nvPr/>
        </p:nvSpPr>
        <p:spPr>
          <a:xfrm>
            <a:off x="520700" y="3860800"/>
            <a:ext cx="38100" cy="342900"/>
          </a:xfrm>
          <a:prstGeom prst="rect">
            <a:avLst/>
          </a:prstGeom>
          <a:solidFill>
            <a:srgbClr val="946F29"/>
          </a:solidFill>
          <a:ln/>
        </p:spPr>
      </p:sp>
      <p:sp>
        <p:nvSpPr>
          <p:cNvPr id="32" name="Text 30"/>
          <p:cNvSpPr/>
          <p:nvPr/>
        </p:nvSpPr>
        <p:spPr>
          <a:xfrm>
            <a:off x="654050" y="3860800"/>
            <a:ext cx="2086419"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Barrier Reverse Convertible</a:t>
            </a:r>
            <a:endParaRPr lang="en-US" sz="1100" dirty="0"/>
          </a:p>
        </p:txBody>
      </p:sp>
      <p:sp>
        <p:nvSpPr>
          <p:cNvPr id="33" name="Text 31"/>
          <p:cNvSpPr/>
          <p:nvPr/>
        </p:nvSpPr>
        <p:spPr>
          <a:xfrm>
            <a:off x="2933700" y="3860800"/>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Basiswert bleibt über der Barriere; der Kupon wird gezahlt und der Nennwert voll zurückgezahlt.</a:t>
            </a:r>
            <a:endParaRPr lang="en-US" sz="1000" dirty="0"/>
          </a:p>
        </p:txBody>
      </p:sp>
      <p:sp>
        <p:nvSpPr>
          <p:cNvPr id="34" name="Text 32"/>
          <p:cNvSpPr/>
          <p:nvPr/>
        </p:nvSpPr>
        <p:spPr>
          <a:xfrm>
            <a:off x="7429500" y="3860800"/>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Barriere wird verletzt und der Basiswert schließt tiefer; die Rückzahlung erfolgt in Aktien oder in bar unter dem Nennwert.</a:t>
            </a:r>
            <a:endParaRPr lang="en-US" sz="1000" dirty="0"/>
          </a:p>
        </p:txBody>
      </p:sp>
      <p:sp>
        <p:nvSpPr>
          <p:cNvPr id="35" name="Shape 33"/>
          <p:cNvSpPr/>
          <p:nvPr/>
        </p:nvSpPr>
        <p:spPr>
          <a:xfrm>
            <a:off x="520700" y="4801234"/>
            <a:ext cx="11150600" cy="0"/>
          </a:xfrm>
          <a:prstGeom prst="line">
            <a:avLst/>
          </a:prstGeom>
          <a:noFill/>
          <a:ln w="6350">
            <a:solidFill>
              <a:srgbClr val="BFBFBF"/>
            </a:solidFill>
            <a:prstDash val="solid"/>
          </a:ln>
        </p:spPr>
      </p:sp>
      <p:sp>
        <p:nvSpPr>
          <p:cNvPr id="36" name="Shape 34"/>
          <p:cNvSpPr/>
          <p:nvPr/>
        </p:nvSpPr>
        <p:spPr>
          <a:xfrm>
            <a:off x="520700" y="4373879"/>
            <a:ext cx="38100" cy="342900"/>
          </a:xfrm>
          <a:prstGeom prst="rect">
            <a:avLst/>
          </a:prstGeom>
          <a:solidFill>
            <a:srgbClr val="B98E2C"/>
          </a:solidFill>
          <a:ln/>
        </p:spPr>
      </p:sp>
      <p:sp>
        <p:nvSpPr>
          <p:cNvPr id="37" name="Text 35"/>
          <p:cNvSpPr/>
          <p:nvPr/>
        </p:nvSpPr>
        <p:spPr>
          <a:xfrm>
            <a:off x="654050" y="4373879"/>
            <a:ext cx="2086419"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Ausgewogenes Portfolio</a:t>
            </a:r>
            <a:endParaRPr lang="en-US" sz="1100" dirty="0"/>
          </a:p>
        </p:txBody>
      </p:sp>
      <p:sp>
        <p:nvSpPr>
          <p:cNvPr id="38" name="Text 36"/>
          <p:cNvSpPr/>
          <p:nvPr/>
        </p:nvSpPr>
        <p:spPr>
          <a:xfrm>
            <a:off x="2933700" y="4373879"/>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Aktien und Anleihen steigen; die Reserve wächst den Abrufen voraus.</a:t>
            </a:r>
            <a:endParaRPr lang="en-US" sz="1000" dirty="0"/>
          </a:p>
        </p:txBody>
      </p:sp>
      <p:sp>
        <p:nvSpPr>
          <p:cNvPr id="39" name="Text 37"/>
          <p:cNvSpPr/>
          <p:nvPr/>
        </p:nvSpPr>
        <p:spPr>
          <a:xfrm>
            <a:off x="7429500" y="4373879"/>
            <a:ext cx="4369054"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Beide fallen im selben Jahr, wie 2022; Abrufe werden aus einem Portfolio unter seinem Anfangswert bezahlt.²</a:t>
            </a:r>
            <a:endParaRPr lang="en-US" sz="1000" dirty="0"/>
          </a:p>
        </p:txBody>
      </p:sp>
      <p:sp>
        <p:nvSpPr>
          <p:cNvPr id="40" name="Shape 38"/>
          <p:cNvSpPr/>
          <p:nvPr/>
        </p:nvSpPr>
        <p:spPr>
          <a:xfrm>
            <a:off x="520700" y="4886964"/>
            <a:ext cx="38100" cy="363220"/>
          </a:xfrm>
          <a:prstGeom prst="rect">
            <a:avLst/>
          </a:prstGeom>
          <a:solidFill>
            <a:srgbClr val="8A000A"/>
          </a:solidFill>
          <a:ln/>
        </p:spPr>
      </p:sp>
      <p:sp>
        <p:nvSpPr>
          <p:cNvPr id="41" name="Text 39"/>
          <p:cNvSpPr/>
          <p:nvPr/>
        </p:nvSpPr>
        <p:spPr>
          <a:xfrm>
            <a:off x="654050" y="4886964"/>
            <a:ext cx="2086419"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Diversifizierte Aktien mit Kreditlinie</a:t>
            </a:r>
            <a:endParaRPr lang="en-US" sz="1100" dirty="0"/>
          </a:p>
        </p:txBody>
      </p:sp>
      <p:sp>
        <p:nvSpPr>
          <p:cNvPr id="42" name="Text 40"/>
          <p:cNvSpPr/>
          <p:nvPr/>
        </p:nvSpPr>
        <p:spPr>
          <a:xfrm>
            <a:off x="2933700" y="4886964"/>
            <a:ext cx="4369054"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Märkte steigen über die Abrufphase; der Mehrertrag gegenüber Geldmarktfonds ist der größte der sechs.</a:t>
            </a:r>
            <a:endParaRPr lang="en-US" sz="1000" dirty="0"/>
          </a:p>
        </p:txBody>
      </p:sp>
      <p:sp>
        <p:nvSpPr>
          <p:cNvPr id="43" name="Text 41"/>
          <p:cNvSpPr/>
          <p:nvPr/>
        </p:nvSpPr>
        <p:spPr>
          <a:xfrm>
            <a:off x="7429500" y="4886964"/>
            <a:ext cx="4369054"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 starker Einbruch früh in der Abrufphase; Abrufe werden über die Kreditlinie zu Finanzierungskosten bezahlt, oder Verluste werden realisiert.</a:t>
            </a:r>
            <a:endParaRPr lang="en-US" sz="1000" dirty="0"/>
          </a:p>
        </p:txBody>
      </p:sp>
      <p:sp>
        <p:nvSpPr>
          <p:cNvPr id="45" name="Text 42"/>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Einfache Berechnung; der Kurseffekt der Anleihe unterstellt eine Duration von rund zwei Jahren und vernachlässigt Spreadveränderungen. 2 MSCI ACWI Index (EUR), netto, Kalenderjahr 2022 (13,0%); SPDR Bloomberg Euro Aggregate Bond UCITS ETF, Kalenderjahr 2022 (17,3%), über justETF.</a:t>
            </a:r>
            <a:endParaRPr lang="en-US" sz="800" dirty="0"/>
          </a:p>
        </p:txBody>
      </p:sp>
      <p:sp>
        <p:nvSpPr>
          <p:cNvPr id="46" name="Text 43"/>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Geldmarktfonds und Zertifikate halten die Reserve verfügbar</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1: geeignet für Abrufe in den nächsten zwölf Monaten und für den Sicherheitspuffer</a:t>
            </a:r>
            <a:endParaRPr lang="en-US" sz="1300" dirty="0"/>
          </a:p>
        </p:txBody>
      </p:sp>
      <p:sp>
        <p:nvSpPr>
          <p:cNvPr id="4" name="Text 2"/>
          <p:cNvSpPr/>
          <p:nvPr/>
        </p:nvSpPr>
        <p:spPr>
          <a:xfrm>
            <a:off x="520700" y="1390650"/>
            <a:ext cx="3270250" cy="558800"/>
          </a:xfrm>
          <a:prstGeom prst="rect">
            <a:avLst/>
          </a:prstGeom>
          <a:noFill/>
          <a:ln/>
        </p:spPr>
        <p:txBody>
          <a:bodyPr wrap="square" lIns="0" tIns="0" rIns="0" bIns="0" rtlCol="0" anchor="t">
            <a:normAutofit/>
          </a:bodyPr>
          <a:lstStyle/>
          <a:p>
            <a:pPr marL="0" indent="0" algn="l">
              <a:lnSpc>
                <a:spcPts val="4200"/>
              </a:lnSpc>
              <a:buNone/>
            </a:pPr>
            <a:r>
              <a:rPr lang="en-US" sz="4200" dirty="0">
                <a:solidFill>
                  <a:srgbClr val="000000"/>
                </a:solidFill>
                <a:latin typeface="Arial" pitchFamily="34" charset="0"/>
                <a:ea typeface="Arial" pitchFamily="34" charset="-122"/>
                <a:cs typeface="Arial" pitchFamily="34" charset="-120"/>
              </a:rPr>
              <a:t>ca. 2,5%</a:t>
            </a:r>
            <a:endParaRPr lang="en-US" sz="4200" dirty="0"/>
          </a:p>
        </p:txBody>
      </p:sp>
      <p:sp>
        <p:nvSpPr>
          <p:cNvPr id="5" name="Text 3"/>
          <p:cNvSpPr/>
          <p:nvPr/>
        </p:nvSpPr>
        <p:spPr>
          <a:xfrm>
            <a:off x="520700" y="2000250"/>
            <a:ext cx="327025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E60000"/>
                </a:solidFill>
                <a:latin typeface="Arial" pitchFamily="34" charset="0"/>
                <a:ea typeface="Arial" pitchFamily="34" charset="-122"/>
                <a:cs typeface="Arial" pitchFamily="34" charset="-120"/>
              </a:rPr>
              <a:t>Angenommene Rendite nach Kosten, ca. 2,6% vor Kosten¹</a:t>
            </a:r>
            <a:endParaRPr lang="en-US" sz="1200" dirty="0"/>
          </a:p>
        </p:txBody>
      </p:sp>
      <p:sp>
        <p:nvSpPr>
          <p:cNvPr id="6" name="Shape 4"/>
          <p:cNvSpPr/>
          <p:nvPr/>
        </p:nvSpPr>
        <p:spPr>
          <a:xfrm>
            <a:off x="520700" y="2472692"/>
            <a:ext cx="406400" cy="38100"/>
          </a:xfrm>
          <a:prstGeom prst="rect">
            <a:avLst/>
          </a:prstGeom>
          <a:solidFill>
            <a:srgbClr val="8E8D83"/>
          </a:solidFill>
          <a:ln/>
        </p:spPr>
      </p:sp>
      <p:sp>
        <p:nvSpPr>
          <p:cNvPr id="7" name="Shape 5"/>
          <p:cNvSpPr/>
          <p:nvPr/>
        </p:nvSpPr>
        <p:spPr>
          <a:xfrm>
            <a:off x="520700" y="3470278"/>
            <a:ext cx="3175000" cy="0"/>
          </a:xfrm>
          <a:prstGeom prst="line">
            <a:avLst/>
          </a:prstGeom>
          <a:noFill/>
          <a:ln w="6350">
            <a:solidFill>
              <a:srgbClr val="BFBFBF"/>
            </a:solidFill>
            <a:prstDash val="solid"/>
          </a:ln>
        </p:spPr>
      </p:sp>
      <p:sp>
        <p:nvSpPr>
          <p:cNvPr id="8" name="Text 6"/>
          <p:cNvSpPr/>
          <p:nvPr/>
        </p:nvSpPr>
        <p:spPr>
          <a:xfrm>
            <a:off x="520700" y="2637792"/>
            <a:ext cx="3270250"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Was es ist:</a:t>
            </a:r>
            <a:r>
              <a:rPr lang="en-US" sz="1100" dirty="0">
                <a:solidFill>
                  <a:srgbClr val="000000"/>
                </a:solidFill>
                <a:latin typeface="Arial" pitchFamily="34" charset="0"/>
                <a:ea typeface="Arial" pitchFamily="34" charset="-122"/>
                <a:cs typeface="Arial" pitchFamily="34" charset="-120"/>
              </a:rPr>
              <a:t> Fonds, die in kurzfristige Einlagen und hochwertige Geldmarktinstrumente investieren, sowie Zertifikate, die einen Geldmarktindex wie den €STR abbilden</a:t>
            </a:r>
            <a:endParaRPr lang="en-US" sz="1100" dirty="0"/>
          </a:p>
        </p:txBody>
      </p:sp>
      <p:sp>
        <p:nvSpPr>
          <p:cNvPr id="9" name="Shape 7"/>
          <p:cNvSpPr/>
          <p:nvPr/>
        </p:nvSpPr>
        <p:spPr>
          <a:xfrm>
            <a:off x="520700" y="4004945"/>
            <a:ext cx="3175000" cy="0"/>
          </a:xfrm>
          <a:prstGeom prst="line">
            <a:avLst/>
          </a:prstGeom>
          <a:noFill/>
          <a:ln w="6350">
            <a:solidFill>
              <a:srgbClr val="BFBFBF"/>
            </a:solidFill>
            <a:prstDash val="solid"/>
          </a:ln>
        </p:spPr>
      </p:sp>
      <p:sp>
        <p:nvSpPr>
          <p:cNvPr id="10" name="Text 8"/>
          <p:cNvSpPr/>
          <p:nvPr/>
        </p:nvSpPr>
        <p:spPr>
          <a:xfrm>
            <a:off x="520700" y="3549650"/>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Rolle:</a:t>
            </a:r>
            <a:r>
              <a:rPr lang="en-US" sz="1100" dirty="0">
                <a:solidFill>
                  <a:srgbClr val="000000"/>
                </a:solidFill>
                <a:latin typeface="Arial" pitchFamily="34" charset="0"/>
                <a:ea typeface="Arial" pitchFamily="34" charset="-122"/>
                <a:cs typeface="Arial" pitchFamily="34" charset="-120"/>
              </a:rPr>
              <a:t> Stufe 1, die erste Liquiditätsquelle für jeden Abruf und der Puffer für schnellere Abrufe</a:t>
            </a:r>
            <a:endParaRPr lang="en-US" sz="1100" dirty="0"/>
          </a:p>
        </p:txBody>
      </p:sp>
      <p:sp>
        <p:nvSpPr>
          <p:cNvPr id="11" name="Shape 9"/>
          <p:cNvSpPr/>
          <p:nvPr/>
        </p:nvSpPr>
        <p:spPr>
          <a:xfrm>
            <a:off x="520700" y="4728211"/>
            <a:ext cx="3175000" cy="0"/>
          </a:xfrm>
          <a:prstGeom prst="line">
            <a:avLst/>
          </a:prstGeom>
          <a:noFill/>
          <a:ln w="6350">
            <a:solidFill>
              <a:srgbClr val="BFBFBF"/>
            </a:solidFill>
            <a:prstDash val="solid"/>
          </a:ln>
        </p:spPr>
      </p:sp>
      <p:sp>
        <p:nvSpPr>
          <p:cNvPr id="12" name="Text 10"/>
          <p:cNvSpPr/>
          <p:nvPr/>
        </p:nvSpPr>
        <p:spPr>
          <a:xfrm>
            <a:off x="520700" y="4084321"/>
            <a:ext cx="327025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Kosten:</a:t>
            </a:r>
            <a:r>
              <a:rPr lang="en-US" sz="1100" dirty="0">
                <a:solidFill>
                  <a:srgbClr val="000000"/>
                </a:solidFill>
                <a:latin typeface="Arial" pitchFamily="34" charset="0"/>
                <a:ea typeface="Arial" pitchFamily="34" charset="-122"/>
                <a:cs typeface="Arial" pitchFamily="34" charset="-120"/>
              </a:rPr>
              <a:t> eine Fondsgebühr oder ein Zertifikatsspread, der die Rendite mindert [Ergänzung Autor: indikative Höhe]</a:t>
            </a:r>
            <a:endParaRPr lang="en-US" sz="1100" dirty="0"/>
          </a:p>
        </p:txBody>
      </p:sp>
      <p:sp>
        <p:nvSpPr>
          <p:cNvPr id="13" name="Text 11"/>
          <p:cNvSpPr/>
          <p:nvPr/>
        </p:nvSpPr>
        <p:spPr>
          <a:xfrm>
            <a:off x="4051300" y="1390650"/>
            <a:ext cx="39243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So funktioniert es</a:t>
            </a:r>
            <a:endParaRPr lang="en-US" sz="1500" dirty="0"/>
          </a:p>
        </p:txBody>
      </p:sp>
      <p:sp>
        <p:nvSpPr>
          <p:cNvPr id="14" name="Shape 12"/>
          <p:cNvSpPr/>
          <p:nvPr/>
        </p:nvSpPr>
        <p:spPr>
          <a:xfrm>
            <a:off x="4051300" y="1670050"/>
            <a:ext cx="406400" cy="38100"/>
          </a:xfrm>
          <a:prstGeom prst="rect">
            <a:avLst/>
          </a:prstGeom>
          <a:solidFill>
            <a:srgbClr val="E60000"/>
          </a:solidFill>
          <a:ln/>
        </p:spPr>
      </p:sp>
      <p:sp>
        <p:nvSpPr>
          <p:cNvPr id="15" name="Shape 13"/>
          <p:cNvSpPr/>
          <p:nvPr/>
        </p:nvSpPr>
        <p:spPr>
          <a:xfrm>
            <a:off x="4051300" y="2379345"/>
            <a:ext cx="3810000" cy="0"/>
          </a:xfrm>
          <a:prstGeom prst="line">
            <a:avLst/>
          </a:prstGeom>
          <a:noFill/>
          <a:ln w="6350">
            <a:solidFill>
              <a:srgbClr val="BFBFBF"/>
            </a:solidFill>
            <a:prstDash val="solid"/>
          </a:ln>
        </p:spPr>
      </p:sp>
      <p:sp>
        <p:nvSpPr>
          <p:cNvPr id="16" name="Text 14"/>
          <p:cNvSpPr/>
          <p:nvPr/>
        </p:nvSpPr>
        <p:spPr>
          <a:xfrm>
            <a:off x="4051300" y="1924050"/>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Fonds:</a:t>
            </a:r>
            <a:r>
              <a:rPr lang="en-US" sz="1100" dirty="0">
                <a:solidFill>
                  <a:srgbClr val="000000"/>
                </a:solidFill>
                <a:latin typeface="Arial" pitchFamily="34" charset="0"/>
                <a:ea typeface="Arial" pitchFamily="34" charset="-122"/>
                <a:cs typeface="Arial" pitchFamily="34" charset="-120"/>
              </a:rPr>
              <a:t> tägliche Zeichnung und Rücknahme, nach EU Regeln zu Laufzeit, Liquidität und Diversifikation²</a:t>
            </a:r>
            <a:endParaRPr lang="en-US" sz="1100" dirty="0"/>
          </a:p>
        </p:txBody>
      </p:sp>
      <p:sp>
        <p:nvSpPr>
          <p:cNvPr id="17" name="Shape 15"/>
          <p:cNvSpPr/>
          <p:nvPr/>
        </p:nvSpPr>
        <p:spPr>
          <a:xfrm>
            <a:off x="4051300" y="3153411"/>
            <a:ext cx="3810000" cy="0"/>
          </a:xfrm>
          <a:prstGeom prst="line">
            <a:avLst/>
          </a:prstGeom>
          <a:noFill/>
          <a:ln w="6350">
            <a:solidFill>
              <a:srgbClr val="BFBFBF"/>
            </a:solidFill>
            <a:prstDash val="solid"/>
          </a:ln>
        </p:spPr>
      </p:sp>
      <p:sp>
        <p:nvSpPr>
          <p:cNvPr id="18" name="Text 16"/>
          <p:cNvSpPr/>
          <p:nvPr/>
        </p:nvSpPr>
        <p:spPr>
          <a:xfrm>
            <a:off x="4051300" y="2509521"/>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Zertifikate:</a:t>
            </a:r>
            <a:r>
              <a:rPr lang="en-US" sz="1100" dirty="0">
                <a:solidFill>
                  <a:srgbClr val="000000"/>
                </a:solidFill>
                <a:latin typeface="Arial" pitchFamily="34" charset="0"/>
                <a:ea typeface="Arial" pitchFamily="34" charset="-122"/>
                <a:cs typeface="Arial" pitchFamily="34" charset="-120"/>
              </a:rPr>
              <a:t> eine von einer Bank begebene Schuldverschreibung, deren Wert täglich mit dem Index wächst und die der Emittent vor Fälligkeit zurückkauft</a:t>
            </a:r>
            <a:endParaRPr lang="en-US" sz="1100" dirty="0"/>
          </a:p>
        </p:txBody>
      </p:sp>
      <p:sp>
        <p:nvSpPr>
          <p:cNvPr id="19" name="Shape 17"/>
          <p:cNvSpPr/>
          <p:nvPr/>
        </p:nvSpPr>
        <p:spPr>
          <a:xfrm>
            <a:off x="4051300" y="3738884"/>
            <a:ext cx="3810000" cy="0"/>
          </a:xfrm>
          <a:prstGeom prst="line">
            <a:avLst/>
          </a:prstGeom>
          <a:noFill/>
          <a:ln w="6350">
            <a:solidFill>
              <a:srgbClr val="BFBFBF"/>
            </a:solidFill>
            <a:prstDash val="solid"/>
          </a:ln>
        </p:spPr>
      </p:sp>
      <p:sp>
        <p:nvSpPr>
          <p:cNvPr id="20" name="Text 18"/>
          <p:cNvSpPr/>
          <p:nvPr/>
        </p:nvSpPr>
        <p:spPr>
          <a:xfrm>
            <a:off x="4051300" y="3283589"/>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Positives Szenario:</a:t>
            </a:r>
            <a:r>
              <a:rPr lang="en-US" sz="1100" dirty="0">
                <a:solidFill>
                  <a:srgbClr val="000000"/>
                </a:solidFill>
                <a:latin typeface="Arial" pitchFamily="34" charset="0"/>
                <a:ea typeface="Arial" pitchFamily="34" charset="-122"/>
                <a:cs typeface="Arial" pitchFamily="34" charset="-120"/>
              </a:rPr>
              <a:t> die Zinsen bleiben auf heutigem Niveau oder steigen, und der Ertrag bleibt nahe am €STR</a:t>
            </a:r>
            <a:endParaRPr lang="en-US" sz="1100" dirty="0"/>
          </a:p>
        </p:txBody>
      </p:sp>
      <p:sp>
        <p:nvSpPr>
          <p:cNvPr id="21" name="Shape 19"/>
          <p:cNvSpPr/>
          <p:nvPr/>
        </p:nvSpPr>
        <p:spPr>
          <a:xfrm>
            <a:off x="4051300" y="4324349"/>
            <a:ext cx="3810000" cy="0"/>
          </a:xfrm>
          <a:prstGeom prst="line">
            <a:avLst/>
          </a:prstGeom>
          <a:noFill/>
          <a:ln w="6350">
            <a:solidFill>
              <a:srgbClr val="BFBFBF"/>
            </a:solidFill>
            <a:prstDash val="solid"/>
          </a:ln>
        </p:spPr>
      </p:sp>
      <p:sp>
        <p:nvSpPr>
          <p:cNvPr id="22" name="Text 20"/>
          <p:cNvSpPr/>
          <p:nvPr/>
        </p:nvSpPr>
        <p:spPr>
          <a:xfrm>
            <a:off x="4051300" y="3869054"/>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Negatives Szenario:</a:t>
            </a:r>
            <a:r>
              <a:rPr lang="en-US" sz="1100" dirty="0">
                <a:solidFill>
                  <a:srgbClr val="000000"/>
                </a:solidFill>
                <a:latin typeface="Arial" pitchFamily="34" charset="0"/>
                <a:ea typeface="Arial" pitchFamily="34" charset="-122"/>
                <a:cs typeface="Arial" pitchFamily="34" charset="-120"/>
              </a:rPr>
              <a:t> die Zinsen fallen, und der Ertrag folgt dem €STR nach unten, während das Kapital stabil bleibt</a:t>
            </a:r>
            <a:endParaRPr lang="en-US" sz="1100" dirty="0"/>
          </a:p>
        </p:txBody>
      </p:sp>
      <p:sp>
        <p:nvSpPr>
          <p:cNvPr id="23" name="Shape 21"/>
          <p:cNvSpPr/>
          <p:nvPr/>
        </p:nvSpPr>
        <p:spPr>
          <a:xfrm>
            <a:off x="8216900" y="1390650"/>
            <a:ext cx="3454400" cy="3807460"/>
          </a:xfrm>
          <a:prstGeom prst="rect">
            <a:avLst/>
          </a:prstGeom>
          <a:solidFill>
            <a:srgbClr val="F2F2F2"/>
          </a:solidFill>
          <a:ln/>
        </p:spPr>
      </p:sp>
      <p:sp>
        <p:nvSpPr>
          <p:cNvPr id="24" name="Text 22"/>
          <p:cNvSpPr/>
          <p:nvPr/>
        </p:nvSpPr>
        <p:spPr>
          <a:xfrm>
            <a:off x="8470900" y="1720850"/>
            <a:ext cx="303479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25" name="Shape 23"/>
          <p:cNvSpPr/>
          <p:nvPr/>
        </p:nvSpPr>
        <p:spPr>
          <a:xfrm>
            <a:off x="8470900" y="2934335"/>
            <a:ext cx="2946400" cy="0"/>
          </a:xfrm>
          <a:prstGeom prst="line">
            <a:avLst/>
          </a:prstGeom>
          <a:noFill/>
          <a:ln w="6350">
            <a:solidFill>
              <a:srgbClr val="BFBFBF"/>
            </a:solidFill>
            <a:prstDash val="solid"/>
          </a:ln>
        </p:spPr>
      </p:sp>
      <p:sp>
        <p:nvSpPr>
          <p:cNvPr id="26" name="Text 24"/>
          <p:cNvSpPr/>
          <p:nvPr/>
        </p:nvSpPr>
        <p:spPr>
          <a:xfrm>
            <a:off x="8470900" y="2089150"/>
            <a:ext cx="279400" cy="77978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27" name="Text 25"/>
          <p:cNvSpPr/>
          <p:nvPr/>
        </p:nvSpPr>
        <p:spPr>
          <a:xfrm>
            <a:off x="8826500" y="2089150"/>
            <a:ext cx="2668524"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Fondstyp:</a:t>
            </a:r>
            <a:r>
              <a:rPr lang="en-US" sz="1100" dirty="0">
                <a:solidFill>
                  <a:srgbClr val="000000"/>
                </a:solidFill>
                <a:latin typeface="Arial" pitchFamily="34" charset="0"/>
                <a:ea typeface="Arial" pitchFamily="34" charset="-122"/>
                <a:cs typeface="Arial" pitchFamily="34" charset="-120"/>
              </a:rPr>
              <a:t> Fonds mit konstantem, schwankungsarmem und variablem Nettoinventarwert bewerten ihre Bestände unterschiedlich²</a:t>
            </a:r>
            <a:endParaRPr lang="en-US" sz="1100" dirty="0"/>
          </a:p>
        </p:txBody>
      </p:sp>
      <p:sp>
        <p:nvSpPr>
          <p:cNvPr id="28" name="Shape 26"/>
          <p:cNvSpPr/>
          <p:nvPr/>
        </p:nvSpPr>
        <p:spPr>
          <a:xfrm>
            <a:off x="8470900" y="3494409"/>
            <a:ext cx="2946400" cy="0"/>
          </a:xfrm>
          <a:prstGeom prst="line">
            <a:avLst/>
          </a:prstGeom>
          <a:noFill/>
          <a:ln w="6350">
            <a:solidFill>
              <a:srgbClr val="BFBFBF"/>
            </a:solidFill>
            <a:prstDash val="solid"/>
          </a:ln>
        </p:spPr>
      </p:sp>
      <p:sp>
        <p:nvSpPr>
          <p:cNvPr id="29" name="Text 27"/>
          <p:cNvSpPr/>
          <p:nvPr/>
        </p:nvSpPr>
        <p:spPr>
          <a:xfrm>
            <a:off x="8470900" y="3026414"/>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0" name="Text 28"/>
          <p:cNvSpPr/>
          <p:nvPr/>
        </p:nvSpPr>
        <p:spPr>
          <a:xfrm>
            <a:off x="8826500" y="3026414"/>
            <a:ext cx="266852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Emittentenrisiko:</a:t>
            </a:r>
            <a:r>
              <a:rPr lang="en-US" sz="1100" dirty="0">
                <a:solidFill>
                  <a:srgbClr val="000000"/>
                </a:solidFill>
                <a:latin typeface="Arial" pitchFamily="34" charset="0"/>
                <a:ea typeface="Arial" pitchFamily="34" charset="-122"/>
                <a:cs typeface="Arial" pitchFamily="34" charset="-120"/>
              </a:rPr>
              <a:t> ein Zertifikat trägt das Kreditrisiko seines Emittenten</a:t>
            </a:r>
            <a:endParaRPr lang="en-US" sz="1100" dirty="0"/>
          </a:p>
        </p:txBody>
      </p:sp>
      <p:sp>
        <p:nvSpPr>
          <p:cNvPr id="31" name="Shape 29"/>
          <p:cNvSpPr/>
          <p:nvPr/>
        </p:nvSpPr>
        <p:spPr>
          <a:xfrm>
            <a:off x="8470900" y="4243069"/>
            <a:ext cx="2946400" cy="0"/>
          </a:xfrm>
          <a:prstGeom prst="line">
            <a:avLst/>
          </a:prstGeom>
          <a:noFill/>
          <a:ln w="6350">
            <a:solidFill>
              <a:srgbClr val="BFBFBF"/>
            </a:solidFill>
            <a:prstDash val="solid"/>
          </a:ln>
        </p:spPr>
      </p:sp>
      <p:sp>
        <p:nvSpPr>
          <p:cNvPr id="32" name="Text 30"/>
          <p:cNvSpPr/>
          <p:nvPr/>
        </p:nvSpPr>
        <p:spPr>
          <a:xfrm>
            <a:off x="8470900" y="3586479"/>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33" name="Text 31"/>
          <p:cNvSpPr/>
          <p:nvPr/>
        </p:nvSpPr>
        <p:spPr>
          <a:xfrm>
            <a:off x="8826500" y="3586479"/>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Streuung:</a:t>
            </a:r>
            <a:r>
              <a:rPr lang="en-US" sz="1100" dirty="0">
                <a:solidFill>
                  <a:srgbClr val="000000"/>
                </a:solidFill>
                <a:latin typeface="Arial" pitchFamily="34" charset="0"/>
                <a:ea typeface="Arial" pitchFamily="34" charset="-122"/>
                <a:cs typeface="Arial" pitchFamily="34" charset="-120"/>
              </a:rPr>
              <a:t> mehrere Fonds oder Emittenten begrenzen das Risiko gegenüber einer einzelnen Gegenpartei</a:t>
            </a:r>
            <a:endParaRPr lang="en-US" sz="1100" dirty="0"/>
          </a:p>
        </p:txBody>
      </p:sp>
      <p:sp>
        <p:nvSpPr>
          <p:cNvPr id="34" name="Shape 32"/>
          <p:cNvSpPr/>
          <p:nvPr/>
        </p:nvSpPr>
        <p:spPr>
          <a:xfrm>
            <a:off x="8470900" y="4991736"/>
            <a:ext cx="2946400" cy="0"/>
          </a:xfrm>
          <a:prstGeom prst="line">
            <a:avLst/>
          </a:prstGeom>
          <a:noFill/>
          <a:ln w="6350">
            <a:solidFill>
              <a:srgbClr val="BFBFBF"/>
            </a:solidFill>
            <a:prstDash val="solid"/>
          </a:ln>
        </p:spPr>
      </p:sp>
      <p:sp>
        <p:nvSpPr>
          <p:cNvPr id="35" name="Text 33"/>
          <p:cNvSpPr/>
          <p:nvPr/>
        </p:nvSpPr>
        <p:spPr>
          <a:xfrm>
            <a:off x="8470900" y="4335146"/>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36" name="Text 34"/>
          <p:cNvSpPr/>
          <p:nvPr/>
        </p:nvSpPr>
        <p:spPr>
          <a:xfrm>
            <a:off x="8826500" y="4335146"/>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Abwicklung:</a:t>
            </a:r>
            <a:r>
              <a:rPr lang="en-US" sz="1100" dirty="0">
                <a:solidFill>
                  <a:srgbClr val="000000"/>
                </a:solidFill>
                <a:latin typeface="Arial" pitchFamily="34" charset="0"/>
                <a:ea typeface="Arial" pitchFamily="34" charset="-122"/>
                <a:cs typeface="Arial" pitchFamily="34" charset="-120"/>
              </a:rPr>
              <a:t> die Rücknahmefristen müssen zu den Abruffristen der Fonds der Familien passen</a:t>
            </a:r>
            <a:endParaRPr lang="en-US" sz="1100" dirty="0"/>
          </a:p>
        </p:txBody>
      </p:sp>
      <p:pic>
        <p:nvPicPr>
          <p:cNvPr id="37" name="Image 0"/>
          <p:cNvPicPr>
            <a:picLocks noChangeAspect="1"/>
          </p:cNvPicPr>
          <p:nvPr/>
        </p:nvPicPr>
        <p:blipFill>
          <a:blip r:embed="rId3"/>
          <a:srcRect/>
          <a:stretch/>
        </p:blipFill>
        <p:spPr>
          <a:xfrm>
            <a:off x="8470900" y="1390650"/>
            <a:ext cx="381000" cy="190500"/>
          </a:xfrm>
          <a:prstGeom prst="rect">
            <a:avLst/>
          </a:prstGeom>
        </p:spPr>
      </p:pic>
      <p:sp>
        <p:nvSpPr>
          <p:cNvPr id="39" name="Text 35"/>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Illustrative Annahme; der €STR lag im Oktober 2026 im Durchschnitt bei 2,44% (Global Rates, auf Basis von EZB Daten). Die tatsächlichen Renditen von Fonds und Zertifikaten unterscheiden sich je Produkt [Ergänzung Autor: Fondsnamen und Renditen]. 2 Verordnung (EU) 2017/1131 über Geldmarktfonds.</a:t>
            </a:r>
            <a:endParaRPr lang="en-US" sz="800" dirty="0"/>
          </a:p>
        </p:txBody>
      </p:sp>
      <p:sp>
        <p:nvSpPr>
          <p:cNvPr id="40" name="Text 36"/>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Festgeld sichert einen festen Zins für bis zu einem Jahr</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2: geeignet für Abrufe mit bekanntem Termin in den nächsten zwölf Monaten</a:t>
            </a:r>
            <a:endParaRPr lang="en-US" sz="1300" dirty="0"/>
          </a:p>
        </p:txBody>
      </p:sp>
      <p:sp>
        <p:nvSpPr>
          <p:cNvPr id="4" name="Text 2"/>
          <p:cNvSpPr/>
          <p:nvPr/>
        </p:nvSpPr>
        <p:spPr>
          <a:xfrm>
            <a:off x="520700" y="1390650"/>
            <a:ext cx="3270250" cy="452120"/>
          </a:xfrm>
          <a:prstGeom prst="rect">
            <a:avLst/>
          </a:prstGeom>
          <a:noFill/>
          <a:ln/>
        </p:spPr>
        <p:txBody>
          <a:bodyPr wrap="square" lIns="0" tIns="0" rIns="0" bIns="0" rtlCol="0" anchor="t">
            <a:normAutofit/>
          </a:bodyPr>
          <a:lstStyle/>
          <a:p>
            <a:pPr marL="0" indent="0" algn="l">
              <a:lnSpc>
                <a:spcPts val="3360"/>
              </a:lnSpc>
              <a:buNone/>
            </a:pPr>
            <a:r>
              <a:rPr lang="en-US" sz="3200" dirty="0">
                <a:solidFill>
                  <a:srgbClr val="000000"/>
                </a:solidFill>
                <a:latin typeface="Arial" pitchFamily="34" charset="0"/>
                <a:ea typeface="Arial" pitchFamily="34" charset="-122"/>
                <a:cs typeface="Arial" pitchFamily="34" charset="-120"/>
              </a:rPr>
              <a:t>1 bis 12 Monate</a:t>
            </a:r>
            <a:endParaRPr lang="en-US" sz="3200" dirty="0"/>
          </a:p>
        </p:txBody>
      </p:sp>
      <p:sp>
        <p:nvSpPr>
          <p:cNvPr id="5" name="Text 3"/>
          <p:cNvSpPr/>
          <p:nvPr/>
        </p:nvSpPr>
        <p:spPr>
          <a:xfrm>
            <a:off x="520700" y="1893571"/>
            <a:ext cx="327025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E60000"/>
                </a:solidFill>
                <a:latin typeface="Arial" pitchFamily="34" charset="0"/>
                <a:ea typeface="Arial" pitchFamily="34" charset="-122"/>
                <a:cs typeface="Arial" pitchFamily="34" charset="-120"/>
              </a:rPr>
              <a:t>Übliche Laufzeiten, mit Zinsen, die je nach Bank variieren</a:t>
            </a:r>
            <a:endParaRPr lang="en-US" sz="1200" dirty="0"/>
          </a:p>
        </p:txBody>
      </p:sp>
      <p:sp>
        <p:nvSpPr>
          <p:cNvPr id="6" name="Shape 4"/>
          <p:cNvSpPr/>
          <p:nvPr/>
        </p:nvSpPr>
        <p:spPr>
          <a:xfrm>
            <a:off x="520700" y="2366014"/>
            <a:ext cx="406400" cy="38100"/>
          </a:xfrm>
          <a:prstGeom prst="rect">
            <a:avLst/>
          </a:prstGeom>
          <a:solidFill>
            <a:srgbClr val="B8B3A2"/>
          </a:solidFill>
          <a:ln/>
        </p:spPr>
      </p:sp>
      <p:sp>
        <p:nvSpPr>
          <p:cNvPr id="7" name="Shape 5"/>
          <p:cNvSpPr/>
          <p:nvPr/>
        </p:nvSpPr>
        <p:spPr>
          <a:xfrm>
            <a:off x="520700" y="3175004"/>
            <a:ext cx="3175000" cy="0"/>
          </a:xfrm>
          <a:prstGeom prst="line">
            <a:avLst/>
          </a:prstGeom>
          <a:noFill/>
          <a:ln w="6350">
            <a:solidFill>
              <a:srgbClr val="BFBFBF"/>
            </a:solidFill>
            <a:prstDash val="solid"/>
          </a:ln>
        </p:spPr>
      </p:sp>
      <p:sp>
        <p:nvSpPr>
          <p:cNvPr id="8" name="Text 6"/>
          <p:cNvSpPr/>
          <p:nvPr/>
        </p:nvSpPr>
        <p:spPr>
          <a:xfrm>
            <a:off x="520700" y="2531114"/>
            <a:ext cx="327025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Was es ist:</a:t>
            </a:r>
            <a:r>
              <a:rPr lang="en-US" sz="1100" dirty="0">
                <a:solidFill>
                  <a:srgbClr val="000000"/>
                </a:solidFill>
                <a:latin typeface="Arial" pitchFamily="34" charset="0"/>
                <a:ea typeface="Arial" pitchFamily="34" charset="-122"/>
                <a:cs typeface="Arial" pitchFamily="34" charset="-120"/>
              </a:rPr>
              <a:t> Liquidität, die für eine feste Laufzeit zu einem festen Zins bei einer Bank angelegt und bei Fälligkeit mit Zinsen zurückgezahlt wird</a:t>
            </a:r>
            <a:endParaRPr lang="en-US" sz="1100" dirty="0"/>
          </a:p>
        </p:txBody>
      </p:sp>
      <p:sp>
        <p:nvSpPr>
          <p:cNvPr id="9" name="Shape 7"/>
          <p:cNvSpPr/>
          <p:nvPr/>
        </p:nvSpPr>
        <p:spPr>
          <a:xfrm>
            <a:off x="520700" y="3709670"/>
            <a:ext cx="3175000" cy="0"/>
          </a:xfrm>
          <a:prstGeom prst="line">
            <a:avLst/>
          </a:prstGeom>
          <a:noFill/>
          <a:ln w="6350">
            <a:solidFill>
              <a:srgbClr val="BFBFBF"/>
            </a:solidFill>
            <a:prstDash val="solid"/>
          </a:ln>
        </p:spPr>
      </p:sp>
      <p:sp>
        <p:nvSpPr>
          <p:cNvPr id="10" name="Text 8"/>
          <p:cNvSpPr/>
          <p:nvPr/>
        </p:nvSpPr>
        <p:spPr>
          <a:xfrm>
            <a:off x="520700" y="3254375"/>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Rolle:</a:t>
            </a:r>
            <a:r>
              <a:rPr lang="en-US" sz="1100" dirty="0">
                <a:solidFill>
                  <a:srgbClr val="000000"/>
                </a:solidFill>
                <a:latin typeface="Arial" pitchFamily="34" charset="0"/>
                <a:ea typeface="Arial" pitchFamily="34" charset="-122"/>
                <a:cs typeface="Arial" pitchFamily="34" charset="-120"/>
              </a:rPr>
              <a:t> Stufe 1, für Abrufe mit bekanntem Termin und für einen Teil des Puffers</a:t>
            </a:r>
            <a:endParaRPr lang="en-US" sz="1100" dirty="0"/>
          </a:p>
        </p:txBody>
      </p:sp>
      <p:sp>
        <p:nvSpPr>
          <p:cNvPr id="11" name="Shape 9"/>
          <p:cNvSpPr/>
          <p:nvPr/>
        </p:nvSpPr>
        <p:spPr>
          <a:xfrm>
            <a:off x="520700" y="4244341"/>
            <a:ext cx="3175000" cy="0"/>
          </a:xfrm>
          <a:prstGeom prst="line">
            <a:avLst/>
          </a:prstGeom>
          <a:noFill/>
          <a:ln w="6350">
            <a:solidFill>
              <a:srgbClr val="BFBFBF"/>
            </a:solidFill>
            <a:prstDash val="solid"/>
          </a:ln>
        </p:spPr>
      </p:sp>
      <p:sp>
        <p:nvSpPr>
          <p:cNvPr id="12" name="Text 10"/>
          <p:cNvSpPr/>
          <p:nvPr/>
        </p:nvSpPr>
        <p:spPr>
          <a:xfrm>
            <a:off x="520700" y="3789046"/>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Kosten:</a:t>
            </a:r>
            <a:r>
              <a:rPr lang="en-US" sz="1100" dirty="0">
                <a:solidFill>
                  <a:srgbClr val="000000"/>
                </a:solidFill>
                <a:latin typeface="Arial" pitchFamily="34" charset="0"/>
                <a:ea typeface="Arial" pitchFamily="34" charset="-122"/>
                <a:cs typeface="Arial" pitchFamily="34" charset="-120"/>
              </a:rPr>
              <a:t> keine separate Gebühr; die Marge der Bank ist im Zins enthalten</a:t>
            </a:r>
            <a:endParaRPr lang="en-US" sz="1100" dirty="0"/>
          </a:p>
        </p:txBody>
      </p:sp>
      <p:sp>
        <p:nvSpPr>
          <p:cNvPr id="13" name="Text 11"/>
          <p:cNvSpPr/>
          <p:nvPr/>
        </p:nvSpPr>
        <p:spPr>
          <a:xfrm>
            <a:off x="4051300" y="1390650"/>
            <a:ext cx="39243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Indikative Zinstabelle¹</a:t>
            </a:r>
            <a:endParaRPr lang="en-US" sz="1500" dirty="0"/>
          </a:p>
        </p:txBody>
      </p:sp>
      <p:sp>
        <p:nvSpPr>
          <p:cNvPr id="14" name="Shape 12"/>
          <p:cNvSpPr/>
          <p:nvPr/>
        </p:nvSpPr>
        <p:spPr>
          <a:xfrm>
            <a:off x="4051300" y="1670050"/>
            <a:ext cx="406400" cy="38100"/>
          </a:xfrm>
          <a:prstGeom prst="rect">
            <a:avLst/>
          </a:prstGeom>
          <a:solidFill>
            <a:srgbClr val="E60000"/>
          </a:solidFill>
          <a:ln/>
        </p:spPr>
      </p:sp>
      <p:sp>
        <p:nvSpPr>
          <p:cNvPr id="15" name="Shape 13"/>
          <p:cNvSpPr/>
          <p:nvPr/>
        </p:nvSpPr>
        <p:spPr>
          <a:xfrm>
            <a:off x="4051300" y="1851025"/>
            <a:ext cx="3810000" cy="0"/>
          </a:xfrm>
          <a:prstGeom prst="line">
            <a:avLst/>
          </a:prstGeom>
          <a:noFill/>
          <a:ln w="6350">
            <a:solidFill>
              <a:srgbClr val="000000"/>
            </a:solidFill>
            <a:prstDash val="solid"/>
          </a:ln>
        </p:spPr>
      </p:sp>
      <p:sp>
        <p:nvSpPr>
          <p:cNvPr id="16" name="Shape 14"/>
          <p:cNvSpPr/>
          <p:nvPr/>
        </p:nvSpPr>
        <p:spPr>
          <a:xfrm>
            <a:off x="4051300" y="2163444"/>
            <a:ext cx="1905000" cy="0"/>
          </a:xfrm>
          <a:prstGeom prst="line">
            <a:avLst/>
          </a:prstGeom>
          <a:noFill/>
          <a:ln w="6350">
            <a:solidFill>
              <a:srgbClr val="000000"/>
            </a:solidFill>
            <a:prstDash val="solid"/>
          </a:ln>
        </p:spPr>
      </p:sp>
      <p:sp>
        <p:nvSpPr>
          <p:cNvPr id="17" name="Text 15"/>
          <p:cNvSpPr/>
          <p:nvPr/>
        </p:nvSpPr>
        <p:spPr>
          <a:xfrm>
            <a:off x="4051300" y="1916429"/>
            <a:ext cx="1805178" cy="207010"/>
          </a:xfrm>
          <a:prstGeom prst="rect">
            <a:avLst/>
          </a:prstGeom>
          <a:noFill/>
          <a:ln/>
        </p:spPr>
        <p:txBody>
          <a:bodyPr wrap="square" lIns="0" tIns="0" rIns="0" bIns="0" rtlCol="0" anchor="t">
            <a:normAutofit/>
          </a:bodyPr>
          <a:lstStyle/>
          <a:p>
            <a:pPr marL="0" indent="0" algn="l">
              <a:lnSpc>
                <a:spcPts val="1430"/>
              </a:lnSpc>
              <a:buNone/>
            </a:pPr>
            <a:r>
              <a:rPr lang="en-US" sz="1100" b="1" dirty="0">
                <a:solidFill>
                  <a:srgbClr val="000000"/>
                </a:solidFill>
                <a:latin typeface="Arial" pitchFamily="34" charset="0"/>
                <a:ea typeface="Arial" pitchFamily="34" charset="-122"/>
                <a:cs typeface="Arial" pitchFamily="34" charset="-120"/>
              </a:rPr>
              <a:t>Laufzeit</a:t>
            </a:r>
            <a:endParaRPr lang="en-US" sz="1100" dirty="0"/>
          </a:p>
        </p:txBody>
      </p:sp>
      <p:sp>
        <p:nvSpPr>
          <p:cNvPr id="18" name="Shape 16"/>
          <p:cNvSpPr/>
          <p:nvPr/>
        </p:nvSpPr>
        <p:spPr>
          <a:xfrm>
            <a:off x="5956300" y="2163444"/>
            <a:ext cx="1905000" cy="0"/>
          </a:xfrm>
          <a:prstGeom prst="line">
            <a:avLst/>
          </a:prstGeom>
          <a:noFill/>
          <a:ln w="6350">
            <a:solidFill>
              <a:srgbClr val="000000"/>
            </a:solidFill>
            <a:prstDash val="solid"/>
          </a:ln>
        </p:spPr>
      </p:sp>
      <p:sp>
        <p:nvSpPr>
          <p:cNvPr id="19" name="Text 17"/>
          <p:cNvSpPr/>
          <p:nvPr/>
        </p:nvSpPr>
        <p:spPr>
          <a:xfrm>
            <a:off x="5899150" y="1916429"/>
            <a:ext cx="1962150" cy="207010"/>
          </a:xfrm>
          <a:prstGeom prst="rect">
            <a:avLst/>
          </a:prstGeom>
          <a:noFill/>
          <a:ln/>
        </p:spPr>
        <p:txBody>
          <a:bodyPr wrap="square" lIns="0" tIns="0" rIns="0" bIns="0" rtlCol="0" anchor="t">
            <a:normAutofit/>
          </a:bodyPr>
          <a:lstStyle/>
          <a:p>
            <a:pPr marL="0" indent="0" algn="r">
              <a:lnSpc>
                <a:spcPts val="1430"/>
              </a:lnSpc>
              <a:buNone/>
            </a:pPr>
            <a:r>
              <a:rPr lang="en-US" sz="1100" b="1" dirty="0">
                <a:solidFill>
                  <a:srgbClr val="000000"/>
                </a:solidFill>
                <a:latin typeface="Arial" pitchFamily="34" charset="0"/>
                <a:ea typeface="Arial" pitchFamily="34" charset="-122"/>
                <a:cs typeface="Arial" pitchFamily="34" charset="-120"/>
              </a:rPr>
              <a:t>Zins p.a.</a:t>
            </a:r>
            <a:endParaRPr lang="en-US" sz="1100" dirty="0"/>
          </a:p>
        </p:txBody>
      </p:sp>
      <p:sp>
        <p:nvSpPr>
          <p:cNvPr id="20" name="Shape 18"/>
          <p:cNvSpPr/>
          <p:nvPr/>
        </p:nvSpPr>
        <p:spPr>
          <a:xfrm>
            <a:off x="4051300" y="2477136"/>
            <a:ext cx="1905000" cy="0"/>
          </a:xfrm>
          <a:prstGeom prst="line">
            <a:avLst/>
          </a:prstGeom>
          <a:noFill/>
          <a:ln w="6350">
            <a:solidFill>
              <a:srgbClr val="BFBFBF"/>
            </a:solidFill>
            <a:prstDash val="solid"/>
          </a:ln>
        </p:spPr>
      </p:sp>
      <p:sp>
        <p:nvSpPr>
          <p:cNvPr id="21" name="Text 19"/>
          <p:cNvSpPr/>
          <p:nvPr/>
        </p:nvSpPr>
        <p:spPr>
          <a:xfrm>
            <a:off x="4051300" y="2230121"/>
            <a:ext cx="1805178"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1 Monat</a:t>
            </a:r>
            <a:endParaRPr lang="en-US" sz="1100" dirty="0"/>
          </a:p>
        </p:txBody>
      </p:sp>
      <p:sp>
        <p:nvSpPr>
          <p:cNvPr id="22" name="Shape 20"/>
          <p:cNvSpPr/>
          <p:nvPr/>
        </p:nvSpPr>
        <p:spPr>
          <a:xfrm>
            <a:off x="5956300" y="2477136"/>
            <a:ext cx="1905000" cy="0"/>
          </a:xfrm>
          <a:prstGeom prst="line">
            <a:avLst/>
          </a:prstGeom>
          <a:noFill/>
          <a:ln w="6350">
            <a:solidFill>
              <a:srgbClr val="BFBFBF"/>
            </a:solidFill>
            <a:prstDash val="solid"/>
          </a:ln>
        </p:spPr>
      </p:sp>
      <p:sp>
        <p:nvSpPr>
          <p:cNvPr id="23" name="Text 21"/>
          <p:cNvSpPr/>
          <p:nvPr/>
        </p:nvSpPr>
        <p:spPr>
          <a:xfrm>
            <a:off x="5899150" y="2230121"/>
            <a:ext cx="1962150" cy="207010"/>
          </a:xfrm>
          <a:prstGeom prst="rect">
            <a:avLst/>
          </a:prstGeom>
          <a:noFill/>
          <a:ln/>
        </p:spPr>
        <p:txBody>
          <a:bodyPr wrap="square" lIns="0" tIns="0" rIns="0" bIns="0" rtlCol="0" anchor="t">
            <a:normAutofit/>
          </a:bodyPr>
          <a:lstStyle/>
          <a:p>
            <a:pPr marL="0" indent="0" algn="r">
              <a:lnSpc>
                <a:spcPts val="1430"/>
              </a:lnSpc>
              <a:buNone/>
            </a:pPr>
            <a:r>
              <a:rPr lang="en-US" sz="1100" dirty="0">
                <a:solidFill>
                  <a:srgbClr val="000000"/>
                </a:solidFill>
                <a:latin typeface="Arial" pitchFamily="34" charset="0"/>
                <a:ea typeface="Arial" pitchFamily="34" charset="-122"/>
                <a:cs typeface="Arial" pitchFamily="34" charset="-120"/>
              </a:rPr>
              <a:t>[__]%</a:t>
            </a:r>
            <a:endParaRPr lang="en-US" sz="1100" dirty="0"/>
          </a:p>
        </p:txBody>
      </p:sp>
      <p:sp>
        <p:nvSpPr>
          <p:cNvPr id="24" name="Shape 22"/>
          <p:cNvSpPr/>
          <p:nvPr/>
        </p:nvSpPr>
        <p:spPr>
          <a:xfrm>
            <a:off x="4051300" y="2790829"/>
            <a:ext cx="1905000" cy="0"/>
          </a:xfrm>
          <a:prstGeom prst="line">
            <a:avLst/>
          </a:prstGeom>
          <a:noFill/>
          <a:ln w="6350">
            <a:solidFill>
              <a:srgbClr val="BFBFBF"/>
            </a:solidFill>
            <a:prstDash val="solid"/>
          </a:ln>
        </p:spPr>
      </p:sp>
      <p:sp>
        <p:nvSpPr>
          <p:cNvPr id="25" name="Text 23"/>
          <p:cNvSpPr/>
          <p:nvPr/>
        </p:nvSpPr>
        <p:spPr>
          <a:xfrm>
            <a:off x="4051300" y="2543814"/>
            <a:ext cx="1805178"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3 Monate</a:t>
            </a:r>
            <a:endParaRPr lang="en-US" sz="1100" dirty="0"/>
          </a:p>
        </p:txBody>
      </p:sp>
      <p:sp>
        <p:nvSpPr>
          <p:cNvPr id="26" name="Shape 24"/>
          <p:cNvSpPr/>
          <p:nvPr/>
        </p:nvSpPr>
        <p:spPr>
          <a:xfrm>
            <a:off x="5956300" y="2790829"/>
            <a:ext cx="1905000" cy="0"/>
          </a:xfrm>
          <a:prstGeom prst="line">
            <a:avLst/>
          </a:prstGeom>
          <a:noFill/>
          <a:ln w="6350">
            <a:solidFill>
              <a:srgbClr val="BFBFBF"/>
            </a:solidFill>
            <a:prstDash val="solid"/>
          </a:ln>
        </p:spPr>
      </p:sp>
      <p:sp>
        <p:nvSpPr>
          <p:cNvPr id="27" name="Text 25"/>
          <p:cNvSpPr/>
          <p:nvPr/>
        </p:nvSpPr>
        <p:spPr>
          <a:xfrm>
            <a:off x="5899150" y="2543814"/>
            <a:ext cx="1962150" cy="207010"/>
          </a:xfrm>
          <a:prstGeom prst="rect">
            <a:avLst/>
          </a:prstGeom>
          <a:noFill/>
          <a:ln/>
        </p:spPr>
        <p:txBody>
          <a:bodyPr wrap="square" lIns="0" tIns="0" rIns="0" bIns="0" rtlCol="0" anchor="t">
            <a:normAutofit/>
          </a:bodyPr>
          <a:lstStyle/>
          <a:p>
            <a:pPr marL="0" indent="0" algn="r">
              <a:lnSpc>
                <a:spcPts val="1430"/>
              </a:lnSpc>
              <a:buNone/>
            </a:pPr>
            <a:r>
              <a:rPr lang="en-US" sz="1100" dirty="0">
                <a:solidFill>
                  <a:srgbClr val="000000"/>
                </a:solidFill>
                <a:latin typeface="Arial" pitchFamily="34" charset="0"/>
                <a:ea typeface="Arial" pitchFamily="34" charset="-122"/>
                <a:cs typeface="Arial" pitchFamily="34" charset="-120"/>
              </a:rPr>
              <a:t>[__]%</a:t>
            </a:r>
            <a:endParaRPr lang="en-US" sz="1100" dirty="0"/>
          </a:p>
        </p:txBody>
      </p:sp>
      <p:sp>
        <p:nvSpPr>
          <p:cNvPr id="28" name="Shape 26"/>
          <p:cNvSpPr/>
          <p:nvPr/>
        </p:nvSpPr>
        <p:spPr>
          <a:xfrm>
            <a:off x="4051300" y="3104515"/>
            <a:ext cx="1905000" cy="0"/>
          </a:xfrm>
          <a:prstGeom prst="line">
            <a:avLst/>
          </a:prstGeom>
          <a:noFill/>
          <a:ln w="6350">
            <a:solidFill>
              <a:srgbClr val="BFBFBF"/>
            </a:solidFill>
            <a:prstDash val="solid"/>
          </a:ln>
        </p:spPr>
      </p:sp>
      <p:sp>
        <p:nvSpPr>
          <p:cNvPr id="29" name="Text 27"/>
          <p:cNvSpPr/>
          <p:nvPr/>
        </p:nvSpPr>
        <p:spPr>
          <a:xfrm>
            <a:off x="4051300" y="2857500"/>
            <a:ext cx="1805178"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6 Monate</a:t>
            </a:r>
            <a:endParaRPr lang="en-US" sz="1100" dirty="0"/>
          </a:p>
        </p:txBody>
      </p:sp>
      <p:sp>
        <p:nvSpPr>
          <p:cNvPr id="30" name="Shape 28"/>
          <p:cNvSpPr/>
          <p:nvPr/>
        </p:nvSpPr>
        <p:spPr>
          <a:xfrm>
            <a:off x="5956300" y="3104515"/>
            <a:ext cx="1905000" cy="0"/>
          </a:xfrm>
          <a:prstGeom prst="line">
            <a:avLst/>
          </a:prstGeom>
          <a:noFill/>
          <a:ln w="6350">
            <a:solidFill>
              <a:srgbClr val="BFBFBF"/>
            </a:solidFill>
            <a:prstDash val="solid"/>
          </a:ln>
        </p:spPr>
      </p:sp>
      <p:sp>
        <p:nvSpPr>
          <p:cNvPr id="31" name="Text 29"/>
          <p:cNvSpPr/>
          <p:nvPr/>
        </p:nvSpPr>
        <p:spPr>
          <a:xfrm>
            <a:off x="5899150" y="2857500"/>
            <a:ext cx="1962150" cy="207010"/>
          </a:xfrm>
          <a:prstGeom prst="rect">
            <a:avLst/>
          </a:prstGeom>
          <a:noFill/>
          <a:ln/>
        </p:spPr>
        <p:txBody>
          <a:bodyPr wrap="square" lIns="0" tIns="0" rIns="0" bIns="0" rtlCol="0" anchor="t">
            <a:normAutofit/>
          </a:bodyPr>
          <a:lstStyle/>
          <a:p>
            <a:pPr marL="0" indent="0" algn="r">
              <a:lnSpc>
                <a:spcPts val="1430"/>
              </a:lnSpc>
              <a:buNone/>
            </a:pPr>
            <a:r>
              <a:rPr lang="en-US" sz="1100" dirty="0">
                <a:solidFill>
                  <a:srgbClr val="000000"/>
                </a:solidFill>
                <a:latin typeface="Arial" pitchFamily="34" charset="0"/>
                <a:ea typeface="Arial" pitchFamily="34" charset="-122"/>
                <a:cs typeface="Arial" pitchFamily="34" charset="-120"/>
              </a:rPr>
              <a:t>[__]%</a:t>
            </a:r>
            <a:endParaRPr lang="en-US" sz="1100" dirty="0"/>
          </a:p>
        </p:txBody>
      </p:sp>
      <p:sp>
        <p:nvSpPr>
          <p:cNvPr id="32" name="Shape 30"/>
          <p:cNvSpPr/>
          <p:nvPr/>
        </p:nvSpPr>
        <p:spPr>
          <a:xfrm>
            <a:off x="4051300" y="3418207"/>
            <a:ext cx="1905000" cy="0"/>
          </a:xfrm>
          <a:prstGeom prst="line">
            <a:avLst/>
          </a:prstGeom>
          <a:noFill/>
          <a:ln w="6350">
            <a:solidFill>
              <a:srgbClr val="BFBFBF"/>
            </a:solidFill>
            <a:prstDash val="solid"/>
          </a:ln>
        </p:spPr>
      </p:sp>
      <p:sp>
        <p:nvSpPr>
          <p:cNvPr id="33" name="Text 31"/>
          <p:cNvSpPr/>
          <p:nvPr/>
        </p:nvSpPr>
        <p:spPr>
          <a:xfrm>
            <a:off x="4051300" y="3171192"/>
            <a:ext cx="1805178"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9 Monate</a:t>
            </a:r>
            <a:endParaRPr lang="en-US" sz="1100" dirty="0"/>
          </a:p>
        </p:txBody>
      </p:sp>
      <p:sp>
        <p:nvSpPr>
          <p:cNvPr id="34" name="Shape 32"/>
          <p:cNvSpPr/>
          <p:nvPr/>
        </p:nvSpPr>
        <p:spPr>
          <a:xfrm>
            <a:off x="5956300" y="3418207"/>
            <a:ext cx="1905000" cy="0"/>
          </a:xfrm>
          <a:prstGeom prst="line">
            <a:avLst/>
          </a:prstGeom>
          <a:noFill/>
          <a:ln w="6350">
            <a:solidFill>
              <a:srgbClr val="BFBFBF"/>
            </a:solidFill>
            <a:prstDash val="solid"/>
          </a:ln>
        </p:spPr>
      </p:sp>
      <p:sp>
        <p:nvSpPr>
          <p:cNvPr id="35" name="Text 33"/>
          <p:cNvSpPr/>
          <p:nvPr/>
        </p:nvSpPr>
        <p:spPr>
          <a:xfrm>
            <a:off x="5899150" y="3171192"/>
            <a:ext cx="1962150" cy="207010"/>
          </a:xfrm>
          <a:prstGeom prst="rect">
            <a:avLst/>
          </a:prstGeom>
          <a:noFill/>
          <a:ln/>
        </p:spPr>
        <p:txBody>
          <a:bodyPr wrap="square" lIns="0" tIns="0" rIns="0" bIns="0" rtlCol="0" anchor="t">
            <a:normAutofit/>
          </a:bodyPr>
          <a:lstStyle/>
          <a:p>
            <a:pPr marL="0" indent="0" algn="r">
              <a:lnSpc>
                <a:spcPts val="1430"/>
              </a:lnSpc>
              <a:buNone/>
            </a:pPr>
            <a:r>
              <a:rPr lang="en-US" sz="1100" dirty="0">
                <a:solidFill>
                  <a:srgbClr val="000000"/>
                </a:solidFill>
                <a:latin typeface="Arial" pitchFamily="34" charset="0"/>
                <a:ea typeface="Arial" pitchFamily="34" charset="-122"/>
                <a:cs typeface="Arial" pitchFamily="34" charset="-120"/>
              </a:rPr>
              <a:t>[__]%</a:t>
            </a:r>
            <a:endParaRPr lang="en-US" sz="1100" dirty="0"/>
          </a:p>
        </p:txBody>
      </p:sp>
      <p:sp>
        <p:nvSpPr>
          <p:cNvPr id="36" name="Shape 34"/>
          <p:cNvSpPr/>
          <p:nvPr/>
        </p:nvSpPr>
        <p:spPr>
          <a:xfrm>
            <a:off x="4051300" y="3731894"/>
            <a:ext cx="1905000" cy="0"/>
          </a:xfrm>
          <a:prstGeom prst="line">
            <a:avLst/>
          </a:prstGeom>
          <a:noFill/>
          <a:ln w="6350">
            <a:solidFill>
              <a:srgbClr val="000000"/>
            </a:solidFill>
            <a:prstDash val="solid"/>
          </a:ln>
        </p:spPr>
      </p:sp>
      <p:sp>
        <p:nvSpPr>
          <p:cNvPr id="37" name="Text 35"/>
          <p:cNvSpPr/>
          <p:nvPr/>
        </p:nvSpPr>
        <p:spPr>
          <a:xfrm>
            <a:off x="4051300" y="3484879"/>
            <a:ext cx="1805178" cy="20701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12 Monate</a:t>
            </a:r>
            <a:endParaRPr lang="en-US" sz="1100" dirty="0"/>
          </a:p>
        </p:txBody>
      </p:sp>
      <p:sp>
        <p:nvSpPr>
          <p:cNvPr id="38" name="Shape 36"/>
          <p:cNvSpPr/>
          <p:nvPr/>
        </p:nvSpPr>
        <p:spPr>
          <a:xfrm>
            <a:off x="5956300" y="3731894"/>
            <a:ext cx="1905000" cy="0"/>
          </a:xfrm>
          <a:prstGeom prst="line">
            <a:avLst/>
          </a:prstGeom>
          <a:noFill/>
          <a:ln w="6350">
            <a:solidFill>
              <a:srgbClr val="000000"/>
            </a:solidFill>
            <a:prstDash val="solid"/>
          </a:ln>
        </p:spPr>
      </p:sp>
      <p:sp>
        <p:nvSpPr>
          <p:cNvPr id="39" name="Text 37"/>
          <p:cNvSpPr/>
          <p:nvPr/>
        </p:nvSpPr>
        <p:spPr>
          <a:xfrm>
            <a:off x="5899150" y="3484879"/>
            <a:ext cx="1962150" cy="207010"/>
          </a:xfrm>
          <a:prstGeom prst="rect">
            <a:avLst/>
          </a:prstGeom>
          <a:noFill/>
          <a:ln/>
        </p:spPr>
        <p:txBody>
          <a:bodyPr wrap="square" lIns="0" tIns="0" rIns="0" bIns="0" rtlCol="0" anchor="t">
            <a:normAutofit/>
          </a:bodyPr>
          <a:lstStyle/>
          <a:p>
            <a:pPr marL="0" indent="0" algn="r">
              <a:lnSpc>
                <a:spcPts val="1430"/>
              </a:lnSpc>
              <a:buNone/>
            </a:pPr>
            <a:r>
              <a:rPr lang="en-US" sz="1100" dirty="0">
                <a:solidFill>
                  <a:srgbClr val="000000"/>
                </a:solidFill>
                <a:latin typeface="Arial" pitchFamily="34" charset="0"/>
                <a:ea typeface="Arial" pitchFamily="34" charset="-122"/>
                <a:cs typeface="Arial" pitchFamily="34" charset="-120"/>
              </a:rPr>
              <a:t>[__]%</a:t>
            </a:r>
            <a:endParaRPr lang="en-US" sz="1100" dirty="0"/>
          </a:p>
        </p:txBody>
      </p:sp>
      <p:sp>
        <p:nvSpPr>
          <p:cNvPr id="40" name="Text 38"/>
          <p:cNvSpPr/>
          <p:nvPr/>
        </p:nvSpPr>
        <p:spPr>
          <a:xfrm>
            <a:off x="4051300" y="3836671"/>
            <a:ext cx="3924300"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Zum Vergleich: Geldmarktfonds ca. 2,5% nach Kosten, €STR 2,44% (Durchschnitt Oktober 2026) und durchschnittlich 2,10% für Festgeld privater Haushalte bis ein Jahr in Deutschland (Juli 2026)²</a:t>
            </a:r>
            <a:endParaRPr lang="en-US" sz="1000" dirty="0"/>
          </a:p>
        </p:txBody>
      </p:sp>
      <p:sp>
        <p:nvSpPr>
          <p:cNvPr id="41" name="Shape 39"/>
          <p:cNvSpPr/>
          <p:nvPr/>
        </p:nvSpPr>
        <p:spPr>
          <a:xfrm>
            <a:off x="4051300" y="4519296"/>
            <a:ext cx="3810000" cy="0"/>
          </a:xfrm>
          <a:prstGeom prst="line">
            <a:avLst/>
          </a:prstGeom>
          <a:noFill/>
          <a:ln w="6350">
            <a:solidFill>
              <a:srgbClr val="BFBFBF"/>
            </a:solidFill>
            <a:prstDash val="solid"/>
          </a:ln>
        </p:spPr>
      </p:sp>
      <p:sp>
        <p:nvSpPr>
          <p:cNvPr id="42" name="Shape 40"/>
          <p:cNvSpPr/>
          <p:nvPr/>
        </p:nvSpPr>
        <p:spPr>
          <a:xfrm>
            <a:off x="4051300" y="5052696"/>
            <a:ext cx="3810000" cy="0"/>
          </a:xfrm>
          <a:prstGeom prst="line">
            <a:avLst/>
          </a:prstGeom>
          <a:noFill/>
          <a:ln w="6350">
            <a:solidFill>
              <a:srgbClr val="BFBFBF"/>
            </a:solidFill>
            <a:prstDash val="solid"/>
          </a:ln>
        </p:spPr>
      </p:sp>
      <p:sp>
        <p:nvSpPr>
          <p:cNvPr id="43" name="Text 41"/>
          <p:cNvSpPr/>
          <p:nvPr/>
        </p:nvSpPr>
        <p:spPr>
          <a:xfrm>
            <a:off x="4051300" y="4597401"/>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Positives Szenario:</a:t>
            </a:r>
            <a:r>
              <a:rPr lang="en-US" sz="1100" dirty="0">
                <a:solidFill>
                  <a:srgbClr val="000000"/>
                </a:solidFill>
                <a:latin typeface="Arial" pitchFamily="34" charset="0"/>
                <a:ea typeface="Arial" pitchFamily="34" charset="-122"/>
                <a:cs typeface="Arial" pitchFamily="34" charset="-120"/>
              </a:rPr>
              <a:t> die Zinsen fallen nach der Anlage, und der feste Satz gilt bis zur Fälligkeit</a:t>
            </a:r>
            <a:endParaRPr lang="en-US" sz="1100" dirty="0"/>
          </a:p>
        </p:txBody>
      </p:sp>
      <p:sp>
        <p:nvSpPr>
          <p:cNvPr id="44" name="Shape 42"/>
          <p:cNvSpPr/>
          <p:nvPr/>
        </p:nvSpPr>
        <p:spPr>
          <a:xfrm>
            <a:off x="4051300" y="5638166"/>
            <a:ext cx="3810000" cy="0"/>
          </a:xfrm>
          <a:prstGeom prst="line">
            <a:avLst/>
          </a:prstGeom>
          <a:noFill/>
          <a:ln w="6350">
            <a:solidFill>
              <a:srgbClr val="BFBFBF"/>
            </a:solidFill>
            <a:prstDash val="solid"/>
          </a:ln>
        </p:spPr>
      </p:sp>
      <p:sp>
        <p:nvSpPr>
          <p:cNvPr id="45" name="Text 43"/>
          <p:cNvSpPr/>
          <p:nvPr/>
        </p:nvSpPr>
        <p:spPr>
          <a:xfrm>
            <a:off x="4051300" y="5182871"/>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Negatives Szenario:</a:t>
            </a:r>
            <a:r>
              <a:rPr lang="en-US" sz="1100" dirty="0">
                <a:solidFill>
                  <a:srgbClr val="000000"/>
                </a:solidFill>
                <a:latin typeface="Arial" pitchFamily="34" charset="0"/>
                <a:ea typeface="Arial" pitchFamily="34" charset="-122"/>
                <a:cs typeface="Arial" pitchFamily="34" charset="-120"/>
              </a:rPr>
              <a:t> ein Abruf kommt vor Fälligkeit, und eine vorzeitige Freigabe hängt von der Bank ab</a:t>
            </a:r>
            <a:endParaRPr lang="en-US" sz="1100" dirty="0"/>
          </a:p>
        </p:txBody>
      </p:sp>
      <p:sp>
        <p:nvSpPr>
          <p:cNvPr id="46" name="Shape 44"/>
          <p:cNvSpPr/>
          <p:nvPr/>
        </p:nvSpPr>
        <p:spPr>
          <a:xfrm>
            <a:off x="8216900" y="1390650"/>
            <a:ext cx="3454400" cy="4250690"/>
          </a:xfrm>
          <a:prstGeom prst="rect">
            <a:avLst/>
          </a:prstGeom>
          <a:solidFill>
            <a:srgbClr val="F2F2F2"/>
          </a:solidFill>
          <a:ln/>
        </p:spPr>
      </p:sp>
      <p:sp>
        <p:nvSpPr>
          <p:cNvPr id="47" name="Text 45"/>
          <p:cNvSpPr/>
          <p:nvPr/>
        </p:nvSpPr>
        <p:spPr>
          <a:xfrm>
            <a:off x="8470900" y="1720850"/>
            <a:ext cx="303479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48" name="Shape 46"/>
          <p:cNvSpPr/>
          <p:nvPr/>
        </p:nvSpPr>
        <p:spPr>
          <a:xfrm>
            <a:off x="8470900" y="2934335"/>
            <a:ext cx="2946400" cy="0"/>
          </a:xfrm>
          <a:prstGeom prst="line">
            <a:avLst/>
          </a:prstGeom>
          <a:noFill/>
          <a:ln w="6350">
            <a:solidFill>
              <a:srgbClr val="BFBFBF"/>
            </a:solidFill>
            <a:prstDash val="solid"/>
          </a:ln>
        </p:spPr>
      </p:sp>
      <p:sp>
        <p:nvSpPr>
          <p:cNvPr id="49" name="Text 47"/>
          <p:cNvSpPr/>
          <p:nvPr/>
        </p:nvSpPr>
        <p:spPr>
          <a:xfrm>
            <a:off x="8470900" y="2089150"/>
            <a:ext cx="279400" cy="77978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50" name="Text 48"/>
          <p:cNvSpPr/>
          <p:nvPr/>
        </p:nvSpPr>
        <p:spPr>
          <a:xfrm>
            <a:off x="8826500" y="2089150"/>
            <a:ext cx="2668524"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Bankrisiko:</a:t>
            </a:r>
            <a:r>
              <a:rPr lang="en-US" sz="1100" dirty="0">
                <a:solidFill>
                  <a:srgbClr val="000000"/>
                </a:solidFill>
                <a:latin typeface="Arial" pitchFamily="34" charset="0"/>
                <a:ea typeface="Arial" pitchFamily="34" charset="-122"/>
                <a:cs typeface="Arial" pitchFamily="34" charset="-120"/>
              </a:rPr>
              <a:t> die gesetzliche Einlagensicherung ist je Einleger und Bank begrenzt, große Beträge tragen daher das Kreditrisiko der Bank³</a:t>
            </a:r>
            <a:endParaRPr lang="en-US" sz="1100" dirty="0"/>
          </a:p>
        </p:txBody>
      </p:sp>
      <p:sp>
        <p:nvSpPr>
          <p:cNvPr id="51" name="Shape 49"/>
          <p:cNvSpPr/>
          <p:nvPr/>
        </p:nvSpPr>
        <p:spPr>
          <a:xfrm>
            <a:off x="8470900" y="3683004"/>
            <a:ext cx="2946400" cy="0"/>
          </a:xfrm>
          <a:prstGeom prst="line">
            <a:avLst/>
          </a:prstGeom>
          <a:noFill/>
          <a:ln w="6350">
            <a:solidFill>
              <a:srgbClr val="BFBFBF"/>
            </a:solidFill>
            <a:prstDash val="solid"/>
          </a:ln>
        </p:spPr>
      </p:sp>
      <p:sp>
        <p:nvSpPr>
          <p:cNvPr id="52" name="Text 50"/>
          <p:cNvSpPr/>
          <p:nvPr/>
        </p:nvSpPr>
        <p:spPr>
          <a:xfrm>
            <a:off x="8470900" y="3026414"/>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53" name="Text 51"/>
          <p:cNvSpPr/>
          <p:nvPr/>
        </p:nvSpPr>
        <p:spPr>
          <a:xfrm>
            <a:off x="8826500" y="3026414"/>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Vorzeitiger Zugriff:</a:t>
            </a:r>
            <a:r>
              <a:rPr lang="en-US" sz="1100" dirty="0">
                <a:solidFill>
                  <a:srgbClr val="000000"/>
                </a:solidFill>
                <a:latin typeface="Arial" pitchFamily="34" charset="0"/>
                <a:ea typeface="Arial" pitchFamily="34" charset="-122"/>
                <a:cs typeface="Arial" pitchFamily="34" charset="-120"/>
              </a:rPr>
              <a:t> eine Auflösung vor Fälligkeit hängt von den Bedingungen der Bank ab und kann Zinsen kosten</a:t>
            </a:r>
            <a:endParaRPr lang="en-US" sz="1100" dirty="0"/>
          </a:p>
        </p:txBody>
      </p:sp>
      <p:sp>
        <p:nvSpPr>
          <p:cNvPr id="54" name="Shape 52"/>
          <p:cNvSpPr/>
          <p:nvPr/>
        </p:nvSpPr>
        <p:spPr>
          <a:xfrm>
            <a:off x="8470900" y="4431665"/>
            <a:ext cx="2946400" cy="0"/>
          </a:xfrm>
          <a:prstGeom prst="line">
            <a:avLst/>
          </a:prstGeom>
          <a:noFill/>
          <a:ln w="6350">
            <a:solidFill>
              <a:srgbClr val="BFBFBF"/>
            </a:solidFill>
            <a:prstDash val="solid"/>
          </a:ln>
        </p:spPr>
      </p:sp>
      <p:sp>
        <p:nvSpPr>
          <p:cNvPr id="55" name="Text 53"/>
          <p:cNvSpPr/>
          <p:nvPr/>
        </p:nvSpPr>
        <p:spPr>
          <a:xfrm>
            <a:off x="8470900" y="3775075"/>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56" name="Text 54"/>
          <p:cNvSpPr/>
          <p:nvPr/>
        </p:nvSpPr>
        <p:spPr>
          <a:xfrm>
            <a:off x="8826500" y="3775075"/>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Staffelung:</a:t>
            </a:r>
            <a:r>
              <a:rPr lang="en-US" sz="1100" dirty="0">
                <a:solidFill>
                  <a:srgbClr val="000000"/>
                </a:solidFill>
                <a:latin typeface="Arial" pitchFamily="34" charset="0"/>
                <a:ea typeface="Arial" pitchFamily="34" charset="-122"/>
                <a:cs typeface="Arial" pitchFamily="34" charset="-120"/>
              </a:rPr>
              <a:t> über mehrere Monate verteilte Laufzeiten stimmen das Festgeld auf die erwarteten Abrufe ab</a:t>
            </a:r>
            <a:endParaRPr lang="en-US" sz="1100" dirty="0"/>
          </a:p>
        </p:txBody>
      </p:sp>
      <p:sp>
        <p:nvSpPr>
          <p:cNvPr id="57" name="Shape 55"/>
          <p:cNvSpPr/>
          <p:nvPr/>
        </p:nvSpPr>
        <p:spPr>
          <a:xfrm>
            <a:off x="8470900" y="5180332"/>
            <a:ext cx="2946400" cy="0"/>
          </a:xfrm>
          <a:prstGeom prst="line">
            <a:avLst/>
          </a:prstGeom>
          <a:noFill/>
          <a:ln w="6350">
            <a:solidFill>
              <a:srgbClr val="BFBFBF"/>
            </a:solidFill>
            <a:prstDash val="solid"/>
          </a:ln>
        </p:spPr>
      </p:sp>
      <p:sp>
        <p:nvSpPr>
          <p:cNvPr id="58" name="Text 56"/>
          <p:cNvSpPr/>
          <p:nvPr/>
        </p:nvSpPr>
        <p:spPr>
          <a:xfrm>
            <a:off x="8470900" y="4523742"/>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59" name="Text 57"/>
          <p:cNvSpPr/>
          <p:nvPr/>
        </p:nvSpPr>
        <p:spPr>
          <a:xfrm>
            <a:off x="8826500" y="4523742"/>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Vergleich:</a:t>
            </a:r>
            <a:r>
              <a:rPr lang="en-US" sz="1100" dirty="0">
                <a:solidFill>
                  <a:srgbClr val="000000"/>
                </a:solidFill>
                <a:latin typeface="Arial" pitchFamily="34" charset="0"/>
                <a:ea typeface="Arial" pitchFamily="34" charset="-122"/>
                <a:cs typeface="Arial" pitchFamily="34" charset="-120"/>
              </a:rPr>
              <a:t> angebotene Zinsen gegenüber Geldmarktfonds über denselben Zeitraum, nach Kosten</a:t>
            </a:r>
            <a:endParaRPr lang="en-US" sz="1100" dirty="0"/>
          </a:p>
        </p:txBody>
      </p:sp>
      <p:pic>
        <p:nvPicPr>
          <p:cNvPr id="60" name="Image 0"/>
          <p:cNvPicPr>
            <a:picLocks noChangeAspect="1"/>
          </p:cNvPicPr>
          <p:nvPr/>
        </p:nvPicPr>
        <p:blipFill>
          <a:blip r:embed="rId3"/>
          <a:srcRect/>
          <a:stretch/>
        </p:blipFill>
        <p:spPr>
          <a:xfrm>
            <a:off x="8470900" y="1390650"/>
            <a:ext cx="381000" cy="190500"/>
          </a:xfrm>
          <a:prstGeom prst="rect">
            <a:avLst/>
          </a:prstGeom>
        </p:spPr>
      </p:pic>
      <p:sp>
        <p:nvSpPr>
          <p:cNvPr id="62" name="Text 58"/>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[Ergänzung Autor: aktuelle Zinstabelle, Bank und Datum des Angebots]. 2 Global Rates, auf Basis von EZB Daten zum €STR, Durchschnitt Oktober 2026; Deutsche Bundesbank, MFI Zinsstatistik, Neugeschäft, Juli 2026. 3 Richtlinie 2014/49/EU über Einlagensicherungssysteme.</a:t>
            </a:r>
            <a:endParaRPr lang="en-US" sz="800" dirty="0"/>
          </a:p>
        </p:txBody>
      </p:sp>
      <p:sp>
        <p:nvSpPr>
          <p:cNvPr id="63" name="Text 59"/>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12</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Eine Anleihenleiter sichert die heutigen Renditen bis zu jedem Abruf</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3: Anleihen werden kurz vor den Abrufen fällig, die sie finanzieren sollen</a:t>
            </a:r>
            <a:endParaRPr lang="en-US" sz="1300" dirty="0"/>
          </a:p>
        </p:txBody>
      </p:sp>
      <p:sp>
        <p:nvSpPr>
          <p:cNvPr id="4" name="Text 2"/>
          <p:cNvSpPr/>
          <p:nvPr/>
        </p:nvSpPr>
        <p:spPr>
          <a:xfrm>
            <a:off x="520700" y="1390650"/>
            <a:ext cx="3270250" cy="532130"/>
          </a:xfrm>
          <a:prstGeom prst="rect">
            <a:avLst/>
          </a:prstGeom>
          <a:noFill/>
          <a:ln/>
        </p:spPr>
        <p:txBody>
          <a:bodyPr wrap="square" lIns="0" tIns="0" rIns="0" bIns="0" rtlCol="0" anchor="t">
            <a:normAutofit/>
          </a:bodyPr>
          <a:lstStyle/>
          <a:p>
            <a:pPr marL="0" indent="0" algn="l">
              <a:lnSpc>
                <a:spcPts val="3990"/>
              </a:lnSpc>
              <a:buNone/>
            </a:pPr>
            <a:r>
              <a:rPr lang="en-US" sz="3800" dirty="0">
                <a:solidFill>
                  <a:srgbClr val="000000"/>
                </a:solidFill>
                <a:latin typeface="Arial" pitchFamily="34" charset="0"/>
                <a:ea typeface="Arial" pitchFamily="34" charset="-122"/>
                <a:cs typeface="Arial" pitchFamily="34" charset="-120"/>
              </a:rPr>
              <a:t>3,3 bis 4,1%</a:t>
            </a:r>
            <a:endParaRPr lang="en-US" sz="3800" dirty="0"/>
          </a:p>
        </p:txBody>
      </p:sp>
      <p:sp>
        <p:nvSpPr>
          <p:cNvPr id="5" name="Text 3"/>
          <p:cNvSpPr/>
          <p:nvPr/>
        </p:nvSpPr>
        <p:spPr>
          <a:xfrm>
            <a:off x="520700" y="1973579"/>
            <a:ext cx="327025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E60000"/>
                </a:solidFill>
                <a:latin typeface="Arial" pitchFamily="34" charset="0"/>
                <a:ea typeface="Arial" pitchFamily="34" charset="-122"/>
                <a:cs typeface="Arial" pitchFamily="34" charset="-120"/>
              </a:rPr>
              <a:t>Renditen von Unternehmensanleihen in Euro mit Investment Grade, ein bis fünf Jahre¹</a:t>
            </a:r>
            <a:endParaRPr lang="en-US" sz="1200" dirty="0"/>
          </a:p>
        </p:txBody>
      </p:sp>
      <p:sp>
        <p:nvSpPr>
          <p:cNvPr id="6" name="Shape 4"/>
          <p:cNvSpPr/>
          <p:nvPr/>
        </p:nvSpPr>
        <p:spPr>
          <a:xfrm>
            <a:off x="520700" y="2446021"/>
            <a:ext cx="406400" cy="38100"/>
          </a:xfrm>
          <a:prstGeom prst="rect">
            <a:avLst/>
          </a:prstGeom>
          <a:solidFill>
            <a:srgbClr val="5A5D5C"/>
          </a:solidFill>
          <a:ln/>
        </p:spPr>
      </p:sp>
      <p:sp>
        <p:nvSpPr>
          <p:cNvPr id="7" name="Shape 5"/>
          <p:cNvSpPr/>
          <p:nvPr/>
        </p:nvSpPr>
        <p:spPr>
          <a:xfrm>
            <a:off x="520700" y="3443606"/>
            <a:ext cx="3175000" cy="0"/>
          </a:xfrm>
          <a:prstGeom prst="line">
            <a:avLst/>
          </a:prstGeom>
          <a:noFill/>
          <a:ln w="6350">
            <a:solidFill>
              <a:srgbClr val="BFBFBF"/>
            </a:solidFill>
            <a:prstDash val="solid"/>
          </a:ln>
        </p:spPr>
      </p:sp>
      <p:sp>
        <p:nvSpPr>
          <p:cNvPr id="8" name="Text 6"/>
          <p:cNvSpPr/>
          <p:nvPr/>
        </p:nvSpPr>
        <p:spPr>
          <a:xfrm>
            <a:off x="520700" y="2611121"/>
            <a:ext cx="3270250"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Was es ist:</a:t>
            </a:r>
            <a:r>
              <a:rPr lang="en-US" sz="1100" dirty="0">
                <a:solidFill>
                  <a:srgbClr val="000000"/>
                </a:solidFill>
                <a:latin typeface="Arial" pitchFamily="34" charset="0"/>
                <a:ea typeface="Arial" pitchFamily="34" charset="-122"/>
                <a:cs typeface="Arial" pitchFamily="34" charset="-120"/>
              </a:rPr>
              <a:t> einzelne Anleihen von Emittenten mit Investment Grade, jeweils bis zur Fälligkeit gehalten, sodass die Rückzahlung einen Abruf finanziert</a:t>
            </a:r>
            <a:endParaRPr lang="en-US" sz="1100" dirty="0"/>
          </a:p>
        </p:txBody>
      </p:sp>
      <p:sp>
        <p:nvSpPr>
          <p:cNvPr id="9" name="Shape 7"/>
          <p:cNvSpPr/>
          <p:nvPr/>
        </p:nvSpPr>
        <p:spPr>
          <a:xfrm>
            <a:off x="520700" y="3978274"/>
            <a:ext cx="3175000" cy="0"/>
          </a:xfrm>
          <a:prstGeom prst="line">
            <a:avLst/>
          </a:prstGeom>
          <a:noFill/>
          <a:ln w="6350">
            <a:solidFill>
              <a:srgbClr val="BFBFBF"/>
            </a:solidFill>
            <a:prstDash val="solid"/>
          </a:ln>
        </p:spPr>
      </p:sp>
      <p:sp>
        <p:nvSpPr>
          <p:cNvPr id="10" name="Text 8"/>
          <p:cNvSpPr/>
          <p:nvPr/>
        </p:nvSpPr>
        <p:spPr>
          <a:xfrm>
            <a:off x="520700" y="3522979"/>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Rolle:</a:t>
            </a:r>
            <a:r>
              <a:rPr lang="en-US" sz="1100" dirty="0">
                <a:solidFill>
                  <a:srgbClr val="000000"/>
                </a:solidFill>
                <a:latin typeface="Arial" pitchFamily="34" charset="0"/>
                <a:ea typeface="Arial" pitchFamily="34" charset="-122"/>
                <a:cs typeface="Arial" pitchFamily="34" charset="-120"/>
              </a:rPr>
              <a:t> Stufe 2, für Abrufe in den Jahren zwei bis fünf</a:t>
            </a:r>
            <a:endParaRPr lang="en-US" sz="1100" dirty="0"/>
          </a:p>
        </p:txBody>
      </p:sp>
      <p:sp>
        <p:nvSpPr>
          <p:cNvPr id="11" name="Shape 9"/>
          <p:cNvSpPr/>
          <p:nvPr/>
        </p:nvSpPr>
        <p:spPr>
          <a:xfrm>
            <a:off x="520700" y="4512945"/>
            <a:ext cx="3175000" cy="0"/>
          </a:xfrm>
          <a:prstGeom prst="line">
            <a:avLst/>
          </a:prstGeom>
          <a:noFill/>
          <a:ln w="6350">
            <a:solidFill>
              <a:srgbClr val="BFBFBF"/>
            </a:solidFill>
            <a:prstDash val="solid"/>
          </a:ln>
        </p:spPr>
      </p:sp>
      <p:sp>
        <p:nvSpPr>
          <p:cNvPr id="12" name="Text 10"/>
          <p:cNvSpPr/>
          <p:nvPr/>
        </p:nvSpPr>
        <p:spPr>
          <a:xfrm>
            <a:off x="520700" y="4057650"/>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Höchste Qualität:</a:t>
            </a:r>
            <a:r>
              <a:rPr lang="en-US" sz="1100" dirty="0">
                <a:solidFill>
                  <a:srgbClr val="000000"/>
                </a:solidFill>
                <a:latin typeface="Arial" pitchFamily="34" charset="0"/>
                <a:ea typeface="Arial" pitchFamily="34" charset="-122"/>
                <a:cs typeface="Arial" pitchFamily="34" charset="-120"/>
              </a:rPr>
              <a:t> zweijährige Bundesanleihen rentieren mit 3,05%²</a:t>
            </a:r>
            <a:endParaRPr lang="en-US" sz="1100" dirty="0"/>
          </a:p>
        </p:txBody>
      </p:sp>
      <p:sp>
        <p:nvSpPr>
          <p:cNvPr id="13" name="Text 11"/>
          <p:cNvSpPr/>
          <p:nvPr/>
        </p:nvSpPr>
        <p:spPr>
          <a:xfrm>
            <a:off x="4051300" y="1390650"/>
            <a:ext cx="39243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Illustrative Leiter für EUR 30 Mio.³</a:t>
            </a:r>
            <a:endParaRPr lang="en-US" sz="1500" dirty="0"/>
          </a:p>
        </p:txBody>
      </p:sp>
      <p:sp>
        <p:nvSpPr>
          <p:cNvPr id="14" name="Shape 12"/>
          <p:cNvSpPr/>
          <p:nvPr/>
        </p:nvSpPr>
        <p:spPr>
          <a:xfrm>
            <a:off x="4051300" y="1670050"/>
            <a:ext cx="406400" cy="38100"/>
          </a:xfrm>
          <a:prstGeom prst="rect">
            <a:avLst/>
          </a:prstGeom>
          <a:solidFill>
            <a:srgbClr val="E60000"/>
          </a:solidFill>
          <a:ln/>
        </p:spPr>
      </p:sp>
      <p:sp>
        <p:nvSpPr>
          <p:cNvPr id="15" name="Text 13"/>
          <p:cNvSpPr/>
          <p:nvPr/>
        </p:nvSpPr>
        <p:spPr>
          <a:xfrm>
            <a:off x="4051300" y="1987550"/>
            <a:ext cx="685800"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000000"/>
                </a:solidFill>
                <a:latin typeface="Arial" pitchFamily="34" charset="0"/>
                <a:ea typeface="Arial" pitchFamily="34" charset="-122"/>
                <a:cs typeface="Arial" pitchFamily="34" charset="-120"/>
              </a:rPr>
              <a:t>Jahr 2</a:t>
            </a:r>
            <a:endParaRPr lang="en-US" sz="1000" dirty="0"/>
          </a:p>
        </p:txBody>
      </p:sp>
      <p:sp>
        <p:nvSpPr>
          <p:cNvPr id="16" name="Shape 14"/>
          <p:cNvSpPr/>
          <p:nvPr/>
        </p:nvSpPr>
        <p:spPr>
          <a:xfrm>
            <a:off x="4787900" y="1949450"/>
            <a:ext cx="1905000" cy="254000"/>
          </a:xfrm>
          <a:prstGeom prst="rect">
            <a:avLst/>
          </a:prstGeom>
          <a:solidFill>
            <a:srgbClr val="5A5D5C"/>
          </a:solidFill>
          <a:ln/>
        </p:spPr>
      </p:sp>
      <p:sp>
        <p:nvSpPr>
          <p:cNvPr id="17" name="Text 15"/>
          <p:cNvSpPr/>
          <p:nvPr/>
        </p:nvSpPr>
        <p:spPr>
          <a:xfrm>
            <a:off x="6794500" y="1898650"/>
            <a:ext cx="1117600" cy="3810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EUR 7,5 Mio.</a:t>
            </a:r>
            <a:r>
              <a:rPr lang="en-US" sz="1000" dirty="0">
                <a:solidFill>
                  <a:srgbClr val="000000"/>
                </a:solidFill>
                <a:latin typeface="Arial" pitchFamily="34" charset="0"/>
                <a:ea typeface="Arial" pitchFamily="34" charset="-122"/>
                <a:cs typeface="Arial" pitchFamily="34" charset="-120"/>
              </a:rPr>
              <a:t> · 3,65%</a:t>
            </a:r>
            <a:endParaRPr lang="en-US" sz="1000" dirty="0"/>
          </a:p>
        </p:txBody>
      </p:sp>
      <p:sp>
        <p:nvSpPr>
          <p:cNvPr id="18" name="Text 16"/>
          <p:cNvSpPr/>
          <p:nvPr/>
        </p:nvSpPr>
        <p:spPr>
          <a:xfrm>
            <a:off x="4051300" y="2393950"/>
            <a:ext cx="685800"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000000"/>
                </a:solidFill>
                <a:latin typeface="Arial" pitchFamily="34" charset="0"/>
                <a:ea typeface="Arial" pitchFamily="34" charset="-122"/>
                <a:cs typeface="Arial" pitchFamily="34" charset="-120"/>
              </a:rPr>
              <a:t>Jahr 3</a:t>
            </a:r>
            <a:endParaRPr lang="en-US" sz="1000" dirty="0"/>
          </a:p>
        </p:txBody>
      </p:sp>
      <p:sp>
        <p:nvSpPr>
          <p:cNvPr id="19" name="Shape 17"/>
          <p:cNvSpPr/>
          <p:nvPr/>
        </p:nvSpPr>
        <p:spPr>
          <a:xfrm>
            <a:off x="4787900" y="2355850"/>
            <a:ext cx="1778000" cy="254000"/>
          </a:xfrm>
          <a:prstGeom prst="rect">
            <a:avLst/>
          </a:prstGeom>
          <a:solidFill>
            <a:srgbClr val="5A5D5C"/>
          </a:solidFill>
          <a:ln/>
        </p:spPr>
      </p:sp>
      <p:sp>
        <p:nvSpPr>
          <p:cNvPr id="20" name="Text 18"/>
          <p:cNvSpPr/>
          <p:nvPr/>
        </p:nvSpPr>
        <p:spPr>
          <a:xfrm>
            <a:off x="6667500" y="2305050"/>
            <a:ext cx="1244600" cy="3810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EUR 7,0 Mio.</a:t>
            </a:r>
            <a:r>
              <a:rPr lang="en-US" sz="1000" dirty="0">
                <a:solidFill>
                  <a:srgbClr val="000000"/>
                </a:solidFill>
                <a:latin typeface="Arial" pitchFamily="34" charset="0"/>
                <a:ea typeface="Arial" pitchFamily="34" charset="-122"/>
                <a:cs typeface="Arial" pitchFamily="34" charset="-120"/>
              </a:rPr>
              <a:t> · 3,81%</a:t>
            </a:r>
            <a:endParaRPr lang="en-US" sz="1000" dirty="0"/>
          </a:p>
        </p:txBody>
      </p:sp>
      <p:sp>
        <p:nvSpPr>
          <p:cNvPr id="21" name="Text 19"/>
          <p:cNvSpPr/>
          <p:nvPr/>
        </p:nvSpPr>
        <p:spPr>
          <a:xfrm>
            <a:off x="4051300" y="2749550"/>
            <a:ext cx="685800"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000000"/>
                </a:solidFill>
                <a:latin typeface="Arial" pitchFamily="34" charset="0"/>
                <a:ea typeface="Arial" pitchFamily="34" charset="-122"/>
                <a:cs typeface="Arial" pitchFamily="34" charset="-120"/>
              </a:rPr>
              <a:t>Jahr 4</a:t>
            </a:r>
            <a:endParaRPr lang="en-US" sz="1000" dirty="0"/>
          </a:p>
        </p:txBody>
      </p:sp>
      <p:sp>
        <p:nvSpPr>
          <p:cNvPr id="22" name="Shape 20"/>
          <p:cNvSpPr/>
          <p:nvPr/>
        </p:nvSpPr>
        <p:spPr>
          <a:xfrm>
            <a:off x="4787900" y="2711450"/>
            <a:ext cx="1270000" cy="254000"/>
          </a:xfrm>
          <a:prstGeom prst="rect">
            <a:avLst/>
          </a:prstGeom>
          <a:solidFill>
            <a:srgbClr val="5A5D5C"/>
          </a:solidFill>
          <a:ln/>
        </p:spPr>
      </p:sp>
      <p:sp>
        <p:nvSpPr>
          <p:cNvPr id="23" name="Text 21"/>
          <p:cNvSpPr/>
          <p:nvPr/>
        </p:nvSpPr>
        <p:spPr>
          <a:xfrm>
            <a:off x="6159500" y="2749550"/>
            <a:ext cx="1752854"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EUR 5,0 Mio.</a:t>
            </a:r>
            <a:r>
              <a:rPr lang="en-US" sz="1000" dirty="0">
                <a:solidFill>
                  <a:srgbClr val="000000"/>
                </a:solidFill>
                <a:latin typeface="Arial" pitchFamily="34" charset="0"/>
                <a:ea typeface="Arial" pitchFamily="34" charset="-122"/>
                <a:cs typeface="Arial" pitchFamily="34" charset="-120"/>
              </a:rPr>
              <a:t> · 3,95%</a:t>
            </a:r>
            <a:endParaRPr lang="en-US" sz="1000" dirty="0"/>
          </a:p>
        </p:txBody>
      </p:sp>
      <p:sp>
        <p:nvSpPr>
          <p:cNvPr id="24" name="Text 22"/>
          <p:cNvSpPr/>
          <p:nvPr/>
        </p:nvSpPr>
        <p:spPr>
          <a:xfrm>
            <a:off x="4051300" y="3054350"/>
            <a:ext cx="3924300"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Erwartete Abrufe in denselben Jahren: EUR 7,5 Mio., 7,2 Mio. und 4,3 Mio.</a:t>
            </a:r>
            <a:endParaRPr lang="en-US" sz="1000" dirty="0"/>
          </a:p>
        </p:txBody>
      </p:sp>
      <p:sp>
        <p:nvSpPr>
          <p:cNvPr id="25" name="Shape 23"/>
          <p:cNvSpPr/>
          <p:nvPr/>
        </p:nvSpPr>
        <p:spPr>
          <a:xfrm>
            <a:off x="4051300" y="3565525"/>
            <a:ext cx="3810000" cy="0"/>
          </a:xfrm>
          <a:prstGeom prst="line">
            <a:avLst/>
          </a:prstGeom>
          <a:noFill/>
          <a:ln w="6350">
            <a:solidFill>
              <a:srgbClr val="BFBFBF"/>
            </a:solidFill>
            <a:prstDash val="solid"/>
          </a:ln>
        </p:spPr>
      </p:sp>
      <p:sp>
        <p:nvSpPr>
          <p:cNvPr id="26" name="Shape 24"/>
          <p:cNvSpPr/>
          <p:nvPr/>
        </p:nvSpPr>
        <p:spPr>
          <a:xfrm>
            <a:off x="4051300" y="4287520"/>
            <a:ext cx="3810000" cy="0"/>
          </a:xfrm>
          <a:prstGeom prst="line">
            <a:avLst/>
          </a:prstGeom>
          <a:noFill/>
          <a:ln w="6350">
            <a:solidFill>
              <a:srgbClr val="BFBFBF"/>
            </a:solidFill>
            <a:prstDash val="solid"/>
          </a:ln>
        </p:spPr>
      </p:sp>
      <p:sp>
        <p:nvSpPr>
          <p:cNvPr id="27" name="Text 25"/>
          <p:cNvSpPr/>
          <p:nvPr/>
        </p:nvSpPr>
        <p:spPr>
          <a:xfrm>
            <a:off x="4051300" y="3643630"/>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Positives Szenario:</a:t>
            </a:r>
            <a:r>
              <a:rPr lang="en-US" sz="1100" dirty="0">
                <a:solidFill>
                  <a:srgbClr val="000000"/>
                </a:solidFill>
                <a:latin typeface="Arial" pitchFamily="34" charset="0"/>
                <a:ea typeface="Arial" pitchFamily="34" charset="-122"/>
                <a:cs typeface="Arial" pitchFamily="34" charset="-120"/>
              </a:rPr>
              <a:t> die Renditen fallen nach dem Kauf; die fixierte Rendite bleibt, und Anleihen gewinnen bei frühem Verkauf an Wert</a:t>
            </a:r>
            <a:endParaRPr lang="en-US" sz="1100" dirty="0"/>
          </a:p>
        </p:txBody>
      </p:sp>
      <p:sp>
        <p:nvSpPr>
          <p:cNvPr id="28" name="Shape 26"/>
          <p:cNvSpPr/>
          <p:nvPr/>
        </p:nvSpPr>
        <p:spPr>
          <a:xfrm>
            <a:off x="4051300" y="5061586"/>
            <a:ext cx="3810000" cy="0"/>
          </a:xfrm>
          <a:prstGeom prst="line">
            <a:avLst/>
          </a:prstGeom>
          <a:noFill/>
          <a:ln w="6350">
            <a:solidFill>
              <a:srgbClr val="BFBFBF"/>
            </a:solidFill>
            <a:prstDash val="solid"/>
          </a:ln>
        </p:spPr>
      </p:sp>
      <p:sp>
        <p:nvSpPr>
          <p:cNvPr id="29" name="Text 27"/>
          <p:cNvSpPr/>
          <p:nvPr/>
        </p:nvSpPr>
        <p:spPr>
          <a:xfrm>
            <a:off x="4051300" y="4417696"/>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Negatives Szenario:</a:t>
            </a:r>
            <a:r>
              <a:rPr lang="en-US" sz="1100" dirty="0">
                <a:solidFill>
                  <a:srgbClr val="000000"/>
                </a:solidFill>
                <a:latin typeface="Arial" pitchFamily="34" charset="0"/>
                <a:ea typeface="Arial" pitchFamily="34" charset="-122"/>
                <a:cs typeface="Arial" pitchFamily="34" charset="-120"/>
              </a:rPr>
              <a:t> Abrufe kommen nach einem Renditeanstieg früh, und eine vor Fälligkeit verkaufte Anleihe realisiert einen Kursverlust</a:t>
            </a:r>
            <a:endParaRPr lang="en-US" sz="1100" dirty="0"/>
          </a:p>
        </p:txBody>
      </p:sp>
      <p:sp>
        <p:nvSpPr>
          <p:cNvPr id="30" name="Shape 28"/>
          <p:cNvSpPr/>
          <p:nvPr/>
        </p:nvSpPr>
        <p:spPr>
          <a:xfrm>
            <a:off x="8216900" y="1390650"/>
            <a:ext cx="3454400" cy="3674110"/>
          </a:xfrm>
          <a:prstGeom prst="rect">
            <a:avLst/>
          </a:prstGeom>
          <a:solidFill>
            <a:srgbClr val="F2F2F2"/>
          </a:solidFill>
          <a:ln/>
        </p:spPr>
      </p:sp>
      <p:sp>
        <p:nvSpPr>
          <p:cNvPr id="31" name="Text 29"/>
          <p:cNvSpPr/>
          <p:nvPr/>
        </p:nvSpPr>
        <p:spPr>
          <a:xfrm>
            <a:off x="8470900" y="1720850"/>
            <a:ext cx="303479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32" name="Shape 30"/>
          <p:cNvSpPr/>
          <p:nvPr/>
        </p:nvSpPr>
        <p:spPr>
          <a:xfrm>
            <a:off x="8470900" y="2745740"/>
            <a:ext cx="2946400" cy="0"/>
          </a:xfrm>
          <a:prstGeom prst="line">
            <a:avLst/>
          </a:prstGeom>
          <a:noFill/>
          <a:ln w="6350">
            <a:solidFill>
              <a:srgbClr val="BFBFBF"/>
            </a:solidFill>
            <a:prstDash val="solid"/>
          </a:ln>
        </p:spPr>
      </p:sp>
      <p:sp>
        <p:nvSpPr>
          <p:cNvPr id="33" name="Text 31"/>
          <p:cNvSpPr/>
          <p:nvPr/>
        </p:nvSpPr>
        <p:spPr>
          <a:xfrm>
            <a:off x="8470900" y="2089150"/>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34" name="Text 32"/>
          <p:cNvSpPr/>
          <p:nvPr/>
        </p:nvSpPr>
        <p:spPr>
          <a:xfrm>
            <a:off x="8826500" y="2089150"/>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Emittenten:</a:t>
            </a:r>
            <a:r>
              <a:rPr lang="en-US" sz="1100" dirty="0">
                <a:solidFill>
                  <a:srgbClr val="000000"/>
                </a:solidFill>
                <a:latin typeface="Arial" pitchFamily="34" charset="0"/>
                <a:ea typeface="Arial" pitchFamily="34" charset="-122"/>
                <a:cs typeface="Arial" pitchFamily="34" charset="-120"/>
              </a:rPr>
              <a:t> Anzahl der Emittenten und Höchstbetrag je Emittent [Ergänzung Autor]</a:t>
            </a:r>
            <a:endParaRPr lang="en-US" sz="1100" dirty="0"/>
          </a:p>
        </p:txBody>
      </p:sp>
      <p:sp>
        <p:nvSpPr>
          <p:cNvPr id="35" name="Shape 33"/>
          <p:cNvSpPr/>
          <p:nvPr/>
        </p:nvSpPr>
        <p:spPr>
          <a:xfrm>
            <a:off x="8470900" y="3305813"/>
            <a:ext cx="2946400" cy="0"/>
          </a:xfrm>
          <a:prstGeom prst="line">
            <a:avLst/>
          </a:prstGeom>
          <a:noFill/>
          <a:ln w="6350">
            <a:solidFill>
              <a:srgbClr val="BFBFBF"/>
            </a:solidFill>
            <a:prstDash val="solid"/>
          </a:ln>
        </p:spPr>
      </p:sp>
      <p:sp>
        <p:nvSpPr>
          <p:cNvPr id="36" name="Text 34"/>
          <p:cNvSpPr/>
          <p:nvPr/>
        </p:nvSpPr>
        <p:spPr>
          <a:xfrm>
            <a:off x="8470900" y="2837817"/>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7" name="Text 35"/>
          <p:cNvSpPr/>
          <p:nvPr/>
        </p:nvSpPr>
        <p:spPr>
          <a:xfrm>
            <a:off x="8826500" y="2837817"/>
            <a:ext cx="266852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Ratings:</a:t>
            </a:r>
            <a:r>
              <a:rPr lang="en-US" sz="1100" dirty="0">
                <a:solidFill>
                  <a:srgbClr val="000000"/>
                </a:solidFill>
                <a:latin typeface="Arial" pitchFamily="34" charset="0"/>
                <a:ea typeface="Arial" pitchFamily="34" charset="-122"/>
                <a:cs typeface="Arial" pitchFamily="34" charset="-120"/>
              </a:rPr>
              <a:t> ein Mindestrating beim Kauf und eine Regel für Herabstufungen</a:t>
            </a:r>
            <a:endParaRPr lang="en-US" sz="1100" dirty="0"/>
          </a:p>
        </p:txBody>
      </p:sp>
      <p:sp>
        <p:nvSpPr>
          <p:cNvPr id="38" name="Shape 36"/>
          <p:cNvSpPr/>
          <p:nvPr/>
        </p:nvSpPr>
        <p:spPr>
          <a:xfrm>
            <a:off x="8470900" y="4054479"/>
            <a:ext cx="2946400" cy="0"/>
          </a:xfrm>
          <a:prstGeom prst="line">
            <a:avLst/>
          </a:prstGeom>
          <a:noFill/>
          <a:ln w="6350">
            <a:solidFill>
              <a:srgbClr val="BFBFBF"/>
            </a:solidFill>
            <a:prstDash val="solid"/>
          </a:ln>
        </p:spPr>
      </p:sp>
      <p:sp>
        <p:nvSpPr>
          <p:cNvPr id="39" name="Text 37"/>
          <p:cNvSpPr/>
          <p:nvPr/>
        </p:nvSpPr>
        <p:spPr>
          <a:xfrm>
            <a:off x="8470900" y="3397889"/>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40" name="Text 38"/>
          <p:cNvSpPr/>
          <p:nvPr/>
        </p:nvSpPr>
        <p:spPr>
          <a:xfrm>
            <a:off x="8826500" y="3397889"/>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Anleihefonds:</a:t>
            </a:r>
            <a:r>
              <a:rPr lang="en-US" sz="1100" dirty="0">
                <a:solidFill>
                  <a:srgbClr val="000000"/>
                </a:solidFill>
                <a:latin typeface="Arial" pitchFamily="34" charset="0"/>
                <a:ea typeface="Arial" pitchFamily="34" charset="-122"/>
                <a:cs typeface="Arial" pitchFamily="34" charset="-120"/>
              </a:rPr>
              <a:t> Laufzeitfonds können einzelne Anleihen ersetzen, wo die Beträge je Jahr klein sind</a:t>
            </a:r>
            <a:endParaRPr lang="en-US" sz="1100" dirty="0"/>
          </a:p>
        </p:txBody>
      </p:sp>
      <p:sp>
        <p:nvSpPr>
          <p:cNvPr id="41" name="Shape 39"/>
          <p:cNvSpPr/>
          <p:nvPr/>
        </p:nvSpPr>
        <p:spPr>
          <a:xfrm>
            <a:off x="8470900" y="4803140"/>
            <a:ext cx="2946400" cy="0"/>
          </a:xfrm>
          <a:prstGeom prst="line">
            <a:avLst/>
          </a:prstGeom>
          <a:noFill/>
          <a:ln w="6350">
            <a:solidFill>
              <a:srgbClr val="BFBFBF"/>
            </a:solidFill>
            <a:prstDash val="solid"/>
          </a:ln>
        </p:spPr>
      </p:sp>
      <p:sp>
        <p:nvSpPr>
          <p:cNvPr id="42" name="Text 40"/>
          <p:cNvSpPr/>
          <p:nvPr/>
        </p:nvSpPr>
        <p:spPr>
          <a:xfrm>
            <a:off x="8470900" y="4146550"/>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43" name="Text 41"/>
          <p:cNvSpPr/>
          <p:nvPr/>
        </p:nvSpPr>
        <p:spPr>
          <a:xfrm>
            <a:off x="8826500" y="4146550"/>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Zahlungsströme:</a:t>
            </a:r>
            <a:r>
              <a:rPr lang="en-US" sz="1100" dirty="0">
                <a:solidFill>
                  <a:srgbClr val="000000"/>
                </a:solidFill>
                <a:latin typeface="Arial" pitchFamily="34" charset="0"/>
                <a:ea typeface="Arial" pitchFamily="34" charset="-122"/>
                <a:cs typeface="Arial" pitchFamily="34" charset="-120"/>
              </a:rPr>
              <a:t> Kupons und Rückzahlungen fließen bis zum nächsten Abruf in Stufe 1</a:t>
            </a:r>
            <a:endParaRPr lang="en-US" sz="1100" dirty="0"/>
          </a:p>
        </p:txBody>
      </p:sp>
      <p:pic>
        <p:nvPicPr>
          <p:cNvPr id="44" name="Image 0"/>
          <p:cNvPicPr>
            <a:picLocks noChangeAspect="1"/>
          </p:cNvPicPr>
          <p:nvPr/>
        </p:nvPicPr>
        <p:blipFill>
          <a:blip r:embed="rId3"/>
          <a:srcRect/>
          <a:stretch/>
        </p:blipFill>
        <p:spPr>
          <a:xfrm>
            <a:off x="8470900" y="1390650"/>
            <a:ext cx="381000" cy="190500"/>
          </a:xfrm>
          <a:prstGeom prst="rect">
            <a:avLst/>
          </a:prstGeom>
        </p:spPr>
      </p:pic>
      <p:sp>
        <p:nvSpPr>
          <p:cNvPr id="46" name="Text 42"/>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Bondscovery, angepasste Renditekurve für Unternehmensanleihen in Euro mit Investment Grade, 28. Oktober 2026; Renditen vor Kosten und vor etwaigen Ausfällen. 2 Trading Economics, Rendite zweijähriger deutscher Staatsanleihen, 29. Oktober 2026. 3 Illustrativ, mit den Renditen der angepassten Kurve; die erwarteten Abrufe folgen dem Muster auf Seite 4.</a:t>
            </a:r>
            <a:endParaRPr lang="en-US" sz="800" dirty="0"/>
          </a:p>
        </p:txBody>
      </p:sp>
      <p:sp>
        <p:nvSpPr>
          <p:cNvPr id="47" name="Text 43"/>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13</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Ein ausgewogenes Portfolio bringt Wachstum für später erwartete Abrufe</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4: geeignet für Abrufe in drei oder mehr Jahren, wenn Zwischenverluste tragbar sind</a:t>
            </a:r>
            <a:endParaRPr lang="en-US" sz="1300" dirty="0"/>
          </a:p>
        </p:txBody>
      </p:sp>
      <p:sp>
        <p:nvSpPr>
          <p:cNvPr id="4" name="Text 2"/>
          <p:cNvSpPr/>
          <p:nvPr/>
        </p:nvSpPr>
        <p:spPr>
          <a:xfrm>
            <a:off x="520700" y="1390650"/>
            <a:ext cx="3270250" cy="558800"/>
          </a:xfrm>
          <a:prstGeom prst="rect">
            <a:avLst/>
          </a:prstGeom>
          <a:noFill/>
          <a:ln/>
        </p:spPr>
        <p:txBody>
          <a:bodyPr wrap="square" lIns="0" tIns="0" rIns="0" bIns="0" rtlCol="0" anchor="t">
            <a:normAutofit/>
          </a:bodyPr>
          <a:lstStyle/>
          <a:p>
            <a:pPr marL="0" indent="0" algn="l">
              <a:lnSpc>
                <a:spcPts val="4200"/>
              </a:lnSpc>
              <a:buNone/>
            </a:pPr>
            <a:r>
              <a:rPr lang="en-US" sz="4200" dirty="0">
                <a:solidFill>
                  <a:srgbClr val="000000"/>
                </a:solidFill>
                <a:latin typeface="Arial" pitchFamily="34" charset="0"/>
                <a:ea typeface="Arial" pitchFamily="34" charset="-122"/>
                <a:cs typeface="Arial" pitchFamily="34" charset="-120"/>
              </a:rPr>
              <a:t>(15,2%)</a:t>
            </a:r>
            <a:endParaRPr lang="en-US" sz="4200" dirty="0"/>
          </a:p>
        </p:txBody>
      </p:sp>
      <p:sp>
        <p:nvSpPr>
          <p:cNvPr id="5" name="Text 3"/>
          <p:cNvSpPr/>
          <p:nvPr/>
        </p:nvSpPr>
        <p:spPr>
          <a:xfrm>
            <a:off x="520700" y="2000250"/>
            <a:ext cx="327025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E60000"/>
                </a:solidFill>
                <a:latin typeface="Arial" pitchFamily="34" charset="0"/>
                <a:ea typeface="Arial" pitchFamily="34" charset="-122"/>
                <a:cs typeface="Arial" pitchFamily="34" charset="-120"/>
              </a:rPr>
              <a:t>Eine einfache 50/50 Mischung aus globalen Aktien und Euroanleihen im Jahr 2022¹</a:t>
            </a:r>
            <a:endParaRPr lang="en-US" sz="1200" dirty="0"/>
          </a:p>
        </p:txBody>
      </p:sp>
      <p:sp>
        <p:nvSpPr>
          <p:cNvPr id="6" name="Shape 4"/>
          <p:cNvSpPr/>
          <p:nvPr/>
        </p:nvSpPr>
        <p:spPr>
          <a:xfrm>
            <a:off x="520700" y="2472692"/>
            <a:ext cx="406400" cy="38100"/>
          </a:xfrm>
          <a:prstGeom prst="rect">
            <a:avLst/>
          </a:prstGeom>
          <a:solidFill>
            <a:srgbClr val="B98E2C"/>
          </a:solidFill>
          <a:ln/>
        </p:spPr>
      </p:sp>
      <p:sp>
        <p:nvSpPr>
          <p:cNvPr id="7" name="Shape 5"/>
          <p:cNvSpPr/>
          <p:nvPr/>
        </p:nvSpPr>
        <p:spPr>
          <a:xfrm>
            <a:off x="520700" y="3470278"/>
            <a:ext cx="3175000" cy="0"/>
          </a:xfrm>
          <a:prstGeom prst="line">
            <a:avLst/>
          </a:prstGeom>
          <a:noFill/>
          <a:ln w="6350">
            <a:solidFill>
              <a:srgbClr val="BFBFBF"/>
            </a:solidFill>
            <a:prstDash val="solid"/>
          </a:ln>
        </p:spPr>
      </p:sp>
      <p:sp>
        <p:nvSpPr>
          <p:cNvPr id="8" name="Text 6"/>
          <p:cNvSpPr/>
          <p:nvPr/>
        </p:nvSpPr>
        <p:spPr>
          <a:xfrm>
            <a:off x="520700" y="2637792"/>
            <a:ext cx="3270250"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Was es ist:</a:t>
            </a:r>
            <a:r>
              <a:rPr lang="en-US" sz="1100" dirty="0">
                <a:solidFill>
                  <a:srgbClr val="000000"/>
                </a:solidFill>
                <a:latin typeface="Arial" pitchFamily="34" charset="0"/>
                <a:ea typeface="Arial" pitchFamily="34" charset="-122"/>
                <a:cs typeface="Arial" pitchFamily="34" charset="-120"/>
              </a:rPr>
              <a:t> ein diversifiziertes Portfolio aus Anleihen und Aktien, als Mandat oder über Fonds umgesetzt, mit strategischer Allokation und Regeln für das Rebalancing</a:t>
            </a:r>
            <a:endParaRPr lang="en-US" sz="1100" dirty="0"/>
          </a:p>
        </p:txBody>
      </p:sp>
      <p:sp>
        <p:nvSpPr>
          <p:cNvPr id="9" name="Shape 7"/>
          <p:cNvSpPr/>
          <p:nvPr/>
        </p:nvSpPr>
        <p:spPr>
          <a:xfrm>
            <a:off x="520700" y="4004945"/>
            <a:ext cx="3175000" cy="0"/>
          </a:xfrm>
          <a:prstGeom prst="line">
            <a:avLst/>
          </a:prstGeom>
          <a:noFill/>
          <a:ln w="6350">
            <a:solidFill>
              <a:srgbClr val="BFBFBF"/>
            </a:solidFill>
            <a:prstDash val="solid"/>
          </a:ln>
        </p:spPr>
      </p:sp>
      <p:sp>
        <p:nvSpPr>
          <p:cNvPr id="10" name="Text 8"/>
          <p:cNvSpPr/>
          <p:nvPr/>
        </p:nvSpPr>
        <p:spPr>
          <a:xfrm>
            <a:off x="520700" y="3549650"/>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Rolle:</a:t>
            </a:r>
            <a:r>
              <a:rPr lang="en-US" sz="1100" dirty="0">
                <a:solidFill>
                  <a:srgbClr val="000000"/>
                </a:solidFill>
                <a:latin typeface="Arial" pitchFamily="34" charset="0"/>
                <a:ea typeface="Arial" pitchFamily="34" charset="-122"/>
                <a:cs typeface="Arial" pitchFamily="34" charset="-120"/>
              </a:rPr>
              <a:t> Stufe 3, oder spätere Teile von Stufe 2, wenn die Familie weiteres liquides Vermögen hat</a:t>
            </a:r>
            <a:endParaRPr lang="en-US" sz="1100" dirty="0"/>
          </a:p>
        </p:txBody>
      </p:sp>
      <p:sp>
        <p:nvSpPr>
          <p:cNvPr id="11" name="Shape 9"/>
          <p:cNvSpPr/>
          <p:nvPr/>
        </p:nvSpPr>
        <p:spPr>
          <a:xfrm>
            <a:off x="520700" y="4728211"/>
            <a:ext cx="3175000" cy="0"/>
          </a:xfrm>
          <a:prstGeom prst="line">
            <a:avLst/>
          </a:prstGeom>
          <a:noFill/>
          <a:ln w="6350">
            <a:solidFill>
              <a:srgbClr val="BFBFBF"/>
            </a:solidFill>
            <a:prstDash val="solid"/>
          </a:ln>
        </p:spPr>
      </p:sp>
      <p:sp>
        <p:nvSpPr>
          <p:cNvPr id="12" name="Text 10"/>
          <p:cNvSpPr/>
          <p:nvPr/>
        </p:nvSpPr>
        <p:spPr>
          <a:xfrm>
            <a:off x="520700" y="4084321"/>
            <a:ext cx="327025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Ertrag:</a:t>
            </a:r>
            <a:r>
              <a:rPr lang="en-US" sz="1100" dirty="0">
                <a:solidFill>
                  <a:srgbClr val="000000"/>
                </a:solidFill>
                <a:latin typeface="Arial" pitchFamily="34" charset="0"/>
                <a:ea typeface="Arial" pitchFamily="34" charset="-122"/>
                <a:cs typeface="Arial" pitchFamily="34" charset="-120"/>
              </a:rPr>
              <a:t> abhängig von der Aktienquote [Kapitalmarktannahmen des UBS CIO für das gewählte Profil]</a:t>
            </a:r>
            <a:endParaRPr lang="en-US" sz="1100" dirty="0"/>
          </a:p>
        </p:txBody>
      </p:sp>
      <p:sp>
        <p:nvSpPr>
          <p:cNvPr id="13" name="Text 11"/>
          <p:cNvSpPr/>
          <p:nvPr/>
        </p:nvSpPr>
        <p:spPr>
          <a:xfrm>
            <a:off x="4051300" y="1390650"/>
            <a:ext cx="39243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So funktioniert es</a:t>
            </a:r>
            <a:endParaRPr lang="en-US" sz="1500" dirty="0"/>
          </a:p>
        </p:txBody>
      </p:sp>
      <p:sp>
        <p:nvSpPr>
          <p:cNvPr id="14" name="Shape 12"/>
          <p:cNvSpPr/>
          <p:nvPr/>
        </p:nvSpPr>
        <p:spPr>
          <a:xfrm>
            <a:off x="4051300" y="1670050"/>
            <a:ext cx="406400" cy="38100"/>
          </a:xfrm>
          <a:prstGeom prst="rect">
            <a:avLst/>
          </a:prstGeom>
          <a:solidFill>
            <a:srgbClr val="E60000"/>
          </a:solidFill>
          <a:ln/>
        </p:spPr>
      </p:sp>
      <p:sp>
        <p:nvSpPr>
          <p:cNvPr id="15" name="Shape 13"/>
          <p:cNvSpPr/>
          <p:nvPr/>
        </p:nvSpPr>
        <p:spPr>
          <a:xfrm>
            <a:off x="4051300" y="2379345"/>
            <a:ext cx="3810000" cy="0"/>
          </a:xfrm>
          <a:prstGeom prst="line">
            <a:avLst/>
          </a:prstGeom>
          <a:noFill/>
          <a:ln w="6350">
            <a:solidFill>
              <a:srgbClr val="BFBFBF"/>
            </a:solidFill>
            <a:prstDash val="solid"/>
          </a:ln>
        </p:spPr>
      </p:sp>
      <p:sp>
        <p:nvSpPr>
          <p:cNvPr id="16" name="Text 14"/>
          <p:cNvSpPr/>
          <p:nvPr/>
        </p:nvSpPr>
        <p:spPr>
          <a:xfrm>
            <a:off x="4051300" y="1924050"/>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Aktienquote:</a:t>
            </a:r>
            <a:r>
              <a:rPr lang="en-US" sz="1100" dirty="0">
                <a:solidFill>
                  <a:srgbClr val="000000"/>
                </a:solidFill>
                <a:latin typeface="Arial" pitchFamily="34" charset="0"/>
                <a:ea typeface="Arial" pitchFamily="34" charset="-122"/>
                <a:cs typeface="Arial" pitchFamily="34" charset="-120"/>
              </a:rPr>
              <a:t> bestimmt das Risiko des Portfolios [Ergänzung Autor: Profil, etwa Einkommen, ausgewogen oder Wachstum]</a:t>
            </a:r>
            <a:endParaRPr lang="en-US" sz="1100" dirty="0"/>
          </a:p>
        </p:txBody>
      </p:sp>
      <p:sp>
        <p:nvSpPr>
          <p:cNvPr id="17" name="Shape 15"/>
          <p:cNvSpPr/>
          <p:nvPr/>
        </p:nvSpPr>
        <p:spPr>
          <a:xfrm>
            <a:off x="4051300" y="2964816"/>
            <a:ext cx="3810000" cy="0"/>
          </a:xfrm>
          <a:prstGeom prst="line">
            <a:avLst/>
          </a:prstGeom>
          <a:noFill/>
          <a:ln w="6350">
            <a:solidFill>
              <a:srgbClr val="BFBFBF"/>
            </a:solidFill>
            <a:prstDash val="solid"/>
          </a:ln>
        </p:spPr>
      </p:sp>
      <p:sp>
        <p:nvSpPr>
          <p:cNvPr id="18" name="Text 16"/>
          <p:cNvSpPr/>
          <p:nvPr/>
        </p:nvSpPr>
        <p:spPr>
          <a:xfrm>
            <a:off x="4051300" y="2509521"/>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Finanzierung der Abrufe:</a:t>
            </a:r>
            <a:r>
              <a:rPr lang="en-US" sz="1100" dirty="0">
                <a:solidFill>
                  <a:srgbClr val="000000"/>
                </a:solidFill>
                <a:latin typeface="Arial" pitchFamily="34" charset="0"/>
                <a:ea typeface="Arial" pitchFamily="34" charset="-122"/>
                <a:cs typeface="Arial" pitchFamily="34" charset="-120"/>
              </a:rPr>
              <a:t> Verkäufe gemäß Allokation oder zuerst aus dem Anleiheteil, wie im Voraus vereinbart</a:t>
            </a:r>
            <a:endParaRPr lang="en-US" sz="1100" dirty="0"/>
          </a:p>
        </p:txBody>
      </p:sp>
      <p:sp>
        <p:nvSpPr>
          <p:cNvPr id="19" name="Shape 17"/>
          <p:cNvSpPr/>
          <p:nvPr/>
        </p:nvSpPr>
        <p:spPr>
          <a:xfrm>
            <a:off x="4051300" y="3550288"/>
            <a:ext cx="3810000" cy="0"/>
          </a:xfrm>
          <a:prstGeom prst="line">
            <a:avLst/>
          </a:prstGeom>
          <a:noFill/>
          <a:ln w="6350">
            <a:solidFill>
              <a:srgbClr val="BFBFBF"/>
            </a:solidFill>
            <a:prstDash val="solid"/>
          </a:ln>
        </p:spPr>
      </p:sp>
      <p:sp>
        <p:nvSpPr>
          <p:cNvPr id="20" name="Text 18"/>
          <p:cNvSpPr/>
          <p:nvPr/>
        </p:nvSpPr>
        <p:spPr>
          <a:xfrm>
            <a:off x="4051300" y="3094992"/>
            <a:ext cx="392430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Positives Szenario:</a:t>
            </a:r>
            <a:r>
              <a:rPr lang="en-US" sz="1100" dirty="0">
                <a:solidFill>
                  <a:srgbClr val="000000"/>
                </a:solidFill>
                <a:latin typeface="Arial" pitchFamily="34" charset="0"/>
                <a:ea typeface="Arial" pitchFamily="34" charset="-122"/>
                <a:cs typeface="Arial" pitchFamily="34" charset="-120"/>
              </a:rPr>
              <a:t> Aktien und Anleihen steigen, und die Reserve wächst den Abrufen voraus</a:t>
            </a:r>
            <a:endParaRPr lang="en-US" sz="1100" dirty="0"/>
          </a:p>
        </p:txBody>
      </p:sp>
      <p:sp>
        <p:nvSpPr>
          <p:cNvPr id="21" name="Shape 19"/>
          <p:cNvSpPr/>
          <p:nvPr/>
        </p:nvSpPr>
        <p:spPr>
          <a:xfrm>
            <a:off x="4051300" y="4324354"/>
            <a:ext cx="3810000" cy="0"/>
          </a:xfrm>
          <a:prstGeom prst="line">
            <a:avLst/>
          </a:prstGeom>
          <a:noFill/>
          <a:ln w="6350">
            <a:solidFill>
              <a:srgbClr val="BFBFBF"/>
            </a:solidFill>
            <a:prstDash val="solid"/>
          </a:ln>
        </p:spPr>
      </p:sp>
      <p:sp>
        <p:nvSpPr>
          <p:cNvPr id="22" name="Text 20"/>
          <p:cNvSpPr/>
          <p:nvPr/>
        </p:nvSpPr>
        <p:spPr>
          <a:xfrm>
            <a:off x="4051300" y="3680464"/>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Negatives Szenario:</a:t>
            </a:r>
            <a:r>
              <a:rPr lang="en-US" sz="1100" dirty="0">
                <a:solidFill>
                  <a:srgbClr val="000000"/>
                </a:solidFill>
                <a:latin typeface="Arial" pitchFamily="34" charset="0"/>
                <a:ea typeface="Arial" pitchFamily="34" charset="-122"/>
                <a:cs typeface="Arial" pitchFamily="34" charset="-120"/>
              </a:rPr>
              <a:t> 2022 fielen globale Aktien um 13,0% und Euroanleihen um 17,3%; der Anleiheteil glich den Aktienverlust also nicht aus²</a:t>
            </a:r>
            <a:endParaRPr lang="en-US" sz="1100" dirty="0"/>
          </a:p>
        </p:txBody>
      </p:sp>
      <p:sp>
        <p:nvSpPr>
          <p:cNvPr id="23" name="Shape 21"/>
          <p:cNvSpPr/>
          <p:nvPr/>
        </p:nvSpPr>
        <p:spPr>
          <a:xfrm>
            <a:off x="8216900" y="1390650"/>
            <a:ext cx="3454400" cy="3430270"/>
          </a:xfrm>
          <a:prstGeom prst="rect">
            <a:avLst/>
          </a:prstGeom>
          <a:solidFill>
            <a:srgbClr val="F2F2F2"/>
          </a:solidFill>
          <a:ln/>
        </p:spPr>
      </p:sp>
      <p:sp>
        <p:nvSpPr>
          <p:cNvPr id="24" name="Text 22"/>
          <p:cNvSpPr/>
          <p:nvPr/>
        </p:nvSpPr>
        <p:spPr>
          <a:xfrm>
            <a:off x="8470900" y="1720850"/>
            <a:ext cx="303479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25" name="Shape 23"/>
          <p:cNvSpPr/>
          <p:nvPr/>
        </p:nvSpPr>
        <p:spPr>
          <a:xfrm>
            <a:off x="8470900" y="2557145"/>
            <a:ext cx="2946400" cy="0"/>
          </a:xfrm>
          <a:prstGeom prst="line">
            <a:avLst/>
          </a:prstGeom>
          <a:noFill/>
          <a:ln w="6350">
            <a:solidFill>
              <a:srgbClr val="BFBFBF"/>
            </a:solidFill>
            <a:prstDash val="solid"/>
          </a:ln>
        </p:spPr>
      </p:sp>
      <p:sp>
        <p:nvSpPr>
          <p:cNvPr id="26" name="Text 24"/>
          <p:cNvSpPr/>
          <p:nvPr/>
        </p:nvSpPr>
        <p:spPr>
          <a:xfrm>
            <a:off x="8470900" y="2089150"/>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27" name="Text 25"/>
          <p:cNvSpPr/>
          <p:nvPr/>
        </p:nvSpPr>
        <p:spPr>
          <a:xfrm>
            <a:off x="8826500" y="2089150"/>
            <a:ext cx="266852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Entnahmen:</a:t>
            </a:r>
            <a:r>
              <a:rPr lang="en-US" sz="1100" dirty="0">
                <a:solidFill>
                  <a:srgbClr val="000000"/>
                </a:solidFill>
                <a:latin typeface="Arial" pitchFamily="34" charset="0"/>
                <a:ea typeface="Arial" pitchFamily="34" charset="-122"/>
                <a:cs typeface="Arial" pitchFamily="34" charset="-120"/>
              </a:rPr>
              <a:t> eine Regel, welcher Teil jeden Abruf finanziert</a:t>
            </a:r>
            <a:endParaRPr lang="en-US" sz="1100" dirty="0"/>
          </a:p>
        </p:txBody>
      </p:sp>
      <p:sp>
        <p:nvSpPr>
          <p:cNvPr id="28" name="Shape 26"/>
          <p:cNvSpPr/>
          <p:nvPr/>
        </p:nvSpPr>
        <p:spPr>
          <a:xfrm>
            <a:off x="8470900" y="3305811"/>
            <a:ext cx="2946400" cy="0"/>
          </a:xfrm>
          <a:prstGeom prst="line">
            <a:avLst/>
          </a:prstGeom>
          <a:noFill/>
          <a:ln w="6350">
            <a:solidFill>
              <a:srgbClr val="BFBFBF"/>
            </a:solidFill>
            <a:prstDash val="solid"/>
          </a:ln>
        </p:spPr>
      </p:sp>
      <p:sp>
        <p:nvSpPr>
          <p:cNvPr id="29" name="Text 27"/>
          <p:cNvSpPr/>
          <p:nvPr/>
        </p:nvSpPr>
        <p:spPr>
          <a:xfrm>
            <a:off x="8470900" y="2649221"/>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0" name="Text 28"/>
          <p:cNvSpPr/>
          <p:nvPr/>
        </p:nvSpPr>
        <p:spPr>
          <a:xfrm>
            <a:off x="8826500" y="2649221"/>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Duration:</a:t>
            </a:r>
            <a:r>
              <a:rPr lang="en-US" sz="1100" dirty="0">
                <a:solidFill>
                  <a:srgbClr val="000000"/>
                </a:solidFill>
                <a:latin typeface="Arial" pitchFamily="34" charset="0"/>
                <a:ea typeface="Arial" pitchFamily="34" charset="-122"/>
                <a:cs typeface="Arial" pitchFamily="34" charset="-120"/>
              </a:rPr>
              <a:t> eine kürzere Duration verringert die Empfindlichkeit gegenüber steigenden Renditen</a:t>
            </a:r>
            <a:endParaRPr lang="en-US" sz="1100" dirty="0"/>
          </a:p>
        </p:txBody>
      </p:sp>
      <p:sp>
        <p:nvSpPr>
          <p:cNvPr id="31" name="Shape 29"/>
          <p:cNvSpPr/>
          <p:nvPr/>
        </p:nvSpPr>
        <p:spPr>
          <a:xfrm>
            <a:off x="8470900" y="4054479"/>
            <a:ext cx="2946400" cy="0"/>
          </a:xfrm>
          <a:prstGeom prst="line">
            <a:avLst/>
          </a:prstGeom>
          <a:noFill/>
          <a:ln w="6350">
            <a:solidFill>
              <a:srgbClr val="BFBFBF"/>
            </a:solidFill>
            <a:prstDash val="solid"/>
          </a:ln>
        </p:spPr>
      </p:sp>
      <p:sp>
        <p:nvSpPr>
          <p:cNvPr id="32" name="Text 30"/>
          <p:cNvSpPr/>
          <p:nvPr/>
        </p:nvSpPr>
        <p:spPr>
          <a:xfrm>
            <a:off x="8470900" y="3397889"/>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33" name="Text 31"/>
          <p:cNvSpPr/>
          <p:nvPr/>
        </p:nvSpPr>
        <p:spPr>
          <a:xfrm>
            <a:off x="8826500" y="3397889"/>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Währung:</a:t>
            </a:r>
            <a:r>
              <a:rPr lang="en-US" sz="1100" dirty="0">
                <a:solidFill>
                  <a:srgbClr val="000000"/>
                </a:solidFill>
                <a:latin typeface="Arial" pitchFamily="34" charset="0"/>
                <a:ea typeface="Arial" pitchFamily="34" charset="-122"/>
                <a:cs typeface="Arial" pitchFamily="34" charset="-120"/>
              </a:rPr>
              <a:t> Absicherung von Fremdwährungen in Euro, passend zu Abrufen in Euro</a:t>
            </a:r>
            <a:endParaRPr lang="en-US" sz="1100" dirty="0"/>
          </a:p>
        </p:txBody>
      </p:sp>
      <p:sp>
        <p:nvSpPr>
          <p:cNvPr id="34" name="Shape 32"/>
          <p:cNvSpPr/>
          <p:nvPr/>
        </p:nvSpPr>
        <p:spPr>
          <a:xfrm>
            <a:off x="8470900" y="4614545"/>
            <a:ext cx="2946400" cy="0"/>
          </a:xfrm>
          <a:prstGeom prst="line">
            <a:avLst/>
          </a:prstGeom>
          <a:noFill/>
          <a:ln w="6350">
            <a:solidFill>
              <a:srgbClr val="BFBFBF"/>
            </a:solidFill>
            <a:prstDash val="solid"/>
          </a:ln>
        </p:spPr>
      </p:sp>
      <p:sp>
        <p:nvSpPr>
          <p:cNvPr id="35" name="Text 33"/>
          <p:cNvSpPr/>
          <p:nvPr/>
        </p:nvSpPr>
        <p:spPr>
          <a:xfrm>
            <a:off x="8470900" y="4146550"/>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36" name="Text 34"/>
          <p:cNvSpPr/>
          <p:nvPr/>
        </p:nvSpPr>
        <p:spPr>
          <a:xfrm>
            <a:off x="8826500" y="4146550"/>
            <a:ext cx="266852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Berichterstattung:</a:t>
            </a:r>
            <a:r>
              <a:rPr lang="en-US" sz="1100" dirty="0">
                <a:solidFill>
                  <a:srgbClr val="000000"/>
                </a:solidFill>
                <a:latin typeface="Arial" pitchFamily="34" charset="0"/>
                <a:ea typeface="Arial" pitchFamily="34" charset="-122"/>
                <a:cs typeface="Arial" pitchFamily="34" charset="-120"/>
              </a:rPr>
              <a:t> der Portfoliowert im Vergleich zu den verbleibenden Abrufen</a:t>
            </a:r>
            <a:endParaRPr lang="en-US" sz="1100" dirty="0"/>
          </a:p>
        </p:txBody>
      </p:sp>
      <p:pic>
        <p:nvPicPr>
          <p:cNvPr id="37" name="Image 0"/>
          <p:cNvPicPr>
            <a:picLocks noChangeAspect="1"/>
          </p:cNvPicPr>
          <p:nvPr/>
        </p:nvPicPr>
        <p:blipFill>
          <a:blip r:embed="rId3"/>
          <a:srcRect/>
          <a:stretch/>
        </p:blipFill>
        <p:spPr>
          <a:xfrm>
            <a:off x="8470900" y="1390650"/>
            <a:ext cx="381000" cy="190500"/>
          </a:xfrm>
          <a:prstGeom prst="rect">
            <a:avLst/>
          </a:prstGeom>
        </p:spPr>
      </p:pic>
      <p:sp>
        <p:nvSpPr>
          <p:cNvPr id="39" name="Text 35"/>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Einfacher Durchschnitt der beiden Kalenderjahresrenditen, ohne Rebalancing und Kosten. 2 Globale Aktien: MSCI ACWI Index (EUR), netto, Kalenderjahr 2022 (13,01%). Euroanleihen: SPDR Bloomberg Euro Aggregate Bond UCITS ETF, Kalenderjahr 2022 (17,34%), über justETF, abgerufen im Oktober 2026. Die vergangene Wertentwicklung ist kein verlässlicher Indikator für künftige Ergebnisse.</a:t>
            </a:r>
            <a:endParaRPr lang="en-US" sz="800" dirty="0"/>
          </a:p>
        </p:txBody>
      </p:sp>
      <p:sp>
        <p:nvSpPr>
          <p:cNvPr id="40" name="Text 36"/>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Aktien bieten das höchste Ertragspotenzial und brauchen eine Absicherung</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5: geeignet für Abrufe in vier oder mehr Jahren oder für Familien mit reichlich weiterem Vermögen</a:t>
            </a:r>
            <a:endParaRPr lang="en-US" sz="1300" dirty="0"/>
          </a:p>
        </p:txBody>
      </p:sp>
      <p:sp>
        <p:nvSpPr>
          <p:cNvPr id="4" name="Text 2"/>
          <p:cNvSpPr/>
          <p:nvPr/>
        </p:nvSpPr>
        <p:spPr>
          <a:xfrm>
            <a:off x="520700" y="1390650"/>
            <a:ext cx="3270250" cy="558800"/>
          </a:xfrm>
          <a:prstGeom prst="rect">
            <a:avLst/>
          </a:prstGeom>
          <a:noFill/>
          <a:ln/>
        </p:spPr>
        <p:txBody>
          <a:bodyPr wrap="square" lIns="0" tIns="0" rIns="0" bIns="0" rtlCol="0" anchor="t">
            <a:normAutofit/>
          </a:bodyPr>
          <a:lstStyle/>
          <a:p>
            <a:pPr marL="0" indent="0" algn="l">
              <a:lnSpc>
                <a:spcPts val="4200"/>
              </a:lnSpc>
              <a:buNone/>
            </a:pPr>
            <a:r>
              <a:rPr lang="en-US" sz="4200" dirty="0">
                <a:solidFill>
                  <a:srgbClr val="000000"/>
                </a:solidFill>
                <a:latin typeface="Arial" pitchFamily="34" charset="0"/>
                <a:ea typeface="Arial" pitchFamily="34" charset="-122"/>
                <a:cs typeface="Arial" pitchFamily="34" charset="-120"/>
              </a:rPr>
              <a:t>6,6% p.a.</a:t>
            </a:r>
            <a:endParaRPr lang="en-US" sz="4200" dirty="0"/>
          </a:p>
        </p:txBody>
      </p:sp>
      <p:sp>
        <p:nvSpPr>
          <p:cNvPr id="5" name="Text 3"/>
          <p:cNvSpPr/>
          <p:nvPr/>
        </p:nvSpPr>
        <p:spPr>
          <a:xfrm>
            <a:off x="520700" y="2000250"/>
            <a:ext cx="3270250" cy="61976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E60000"/>
                </a:solidFill>
                <a:latin typeface="Arial" pitchFamily="34" charset="0"/>
                <a:ea typeface="Arial" pitchFamily="34" charset="-122"/>
                <a:cs typeface="Arial" pitchFamily="34" charset="-120"/>
              </a:rPr>
              <a:t>Globale Aktien in Euro seit 2000, mit einem größten Rückgang von (53,1%) von 2007 bis 2009¹</a:t>
            </a:r>
            <a:endParaRPr lang="en-US" sz="1200" dirty="0"/>
          </a:p>
        </p:txBody>
      </p:sp>
      <p:sp>
        <p:nvSpPr>
          <p:cNvPr id="6" name="Shape 4"/>
          <p:cNvSpPr/>
          <p:nvPr/>
        </p:nvSpPr>
        <p:spPr>
          <a:xfrm>
            <a:off x="520700" y="2670814"/>
            <a:ext cx="406400" cy="38100"/>
          </a:xfrm>
          <a:prstGeom prst="rect">
            <a:avLst/>
          </a:prstGeom>
          <a:solidFill>
            <a:srgbClr val="8A000A"/>
          </a:solidFill>
          <a:ln/>
        </p:spPr>
      </p:sp>
      <p:sp>
        <p:nvSpPr>
          <p:cNvPr id="7" name="Shape 5"/>
          <p:cNvSpPr/>
          <p:nvPr/>
        </p:nvSpPr>
        <p:spPr>
          <a:xfrm>
            <a:off x="520700" y="3479804"/>
            <a:ext cx="3175000" cy="0"/>
          </a:xfrm>
          <a:prstGeom prst="line">
            <a:avLst/>
          </a:prstGeom>
          <a:noFill/>
          <a:ln w="6350">
            <a:solidFill>
              <a:srgbClr val="BFBFBF"/>
            </a:solidFill>
            <a:prstDash val="solid"/>
          </a:ln>
        </p:spPr>
      </p:sp>
      <p:sp>
        <p:nvSpPr>
          <p:cNvPr id="8" name="Text 6"/>
          <p:cNvSpPr/>
          <p:nvPr/>
        </p:nvSpPr>
        <p:spPr>
          <a:xfrm>
            <a:off x="520700" y="2835914"/>
            <a:ext cx="327025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Was es ist:</a:t>
            </a:r>
            <a:r>
              <a:rPr lang="en-US" sz="1100" dirty="0">
                <a:solidFill>
                  <a:srgbClr val="000000"/>
                </a:solidFill>
                <a:latin typeface="Arial" pitchFamily="34" charset="0"/>
                <a:ea typeface="Arial" pitchFamily="34" charset="-122"/>
                <a:cs typeface="Arial" pitchFamily="34" charset="-120"/>
              </a:rPr>
              <a:t> ein global diversifiziertes Aktienportfolio über Indexfonds oder ein Mandat, mit niedrigen Kosten und täglicher Liquidität</a:t>
            </a:r>
            <a:endParaRPr lang="en-US" sz="1100" dirty="0"/>
          </a:p>
        </p:txBody>
      </p:sp>
      <p:sp>
        <p:nvSpPr>
          <p:cNvPr id="9" name="Shape 7"/>
          <p:cNvSpPr/>
          <p:nvPr/>
        </p:nvSpPr>
        <p:spPr>
          <a:xfrm>
            <a:off x="520700" y="4014470"/>
            <a:ext cx="3175000" cy="0"/>
          </a:xfrm>
          <a:prstGeom prst="line">
            <a:avLst/>
          </a:prstGeom>
          <a:noFill/>
          <a:ln w="6350">
            <a:solidFill>
              <a:srgbClr val="BFBFBF"/>
            </a:solidFill>
            <a:prstDash val="solid"/>
          </a:ln>
        </p:spPr>
      </p:sp>
      <p:sp>
        <p:nvSpPr>
          <p:cNvPr id="10" name="Text 8"/>
          <p:cNvSpPr/>
          <p:nvPr/>
        </p:nvSpPr>
        <p:spPr>
          <a:xfrm>
            <a:off x="520700" y="3559175"/>
            <a:ext cx="3270250"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Rolle:</a:t>
            </a:r>
            <a:r>
              <a:rPr lang="en-US" sz="1100" dirty="0">
                <a:solidFill>
                  <a:srgbClr val="000000"/>
                </a:solidFill>
                <a:latin typeface="Arial" pitchFamily="34" charset="0"/>
                <a:ea typeface="Arial" pitchFamily="34" charset="-122"/>
                <a:cs typeface="Arial" pitchFamily="34" charset="-120"/>
              </a:rPr>
              <a:t> Stufe 3, für spät oder gar nicht erwartete Abrufe</a:t>
            </a:r>
            <a:endParaRPr lang="en-US" sz="1100" dirty="0"/>
          </a:p>
        </p:txBody>
      </p:sp>
      <p:sp>
        <p:nvSpPr>
          <p:cNvPr id="11" name="Shape 9"/>
          <p:cNvSpPr/>
          <p:nvPr/>
        </p:nvSpPr>
        <p:spPr>
          <a:xfrm>
            <a:off x="520700" y="4926331"/>
            <a:ext cx="3175000" cy="0"/>
          </a:xfrm>
          <a:prstGeom prst="line">
            <a:avLst/>
          </a:prstGeom>
          <a:noFill/>
          <a:ln w="6350">
            <a:solidFill>
              <a:srgbClr val="BFBFBF"/>
            </a:solidFill>
            <a:prstDash val="solid"/>
          </a:ln>
        </p:spPr>
      </p:sp>
      <p:sp>
        <p:nvSpPr>
          <p:cNvPr id="12" name="Text 10"/>
          <p:cNvSpPr/>
          <p:nvPr/>
        </p:nvSpPr>
        <p:spPr>
          <a:xfrm>
            <a:off x="520700" y="4093846"/>
            <a:ext cx="3270250"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Absicherung:</a:t>
            </a:r>
            <a:r>
              <a:rPr lang="en-US" sz="1100" dirty="0">
                <a:solidFill>
                  <a:srgbClr val="000000"/>
                </a:solidFill>
                <a:latin typeface="Arial" pitchFamily="34" charset="0"/>
                <a:ea typeface="Arial" pitchFamily="34" charset="-122"/>
                <a:cs typeface="Arial" pitchFamily="34" charset="-120"/>
              </a:rPr>
              <a:t> eine zugesagte, durch das Portfolio besicherte Kreditlinie finanziert Abrufe nach einem Einbruch, sodass Aktien nicht zu tiefen Kursen verkauft werden müssen</a:t>
            </a:r>
            <a:endParaRPr lang="en-US" sz="1100" dirty="0"/>
          </a:p>
        </p:txBody>
      </p:sp>
      <p:sp>
        <p:nvSpPr>
          <p:cNvPr id="13" name="Text 11"/>
          <p:cNvSpPr/>
          <p:nvPr/>
        </p:nvSpPr>
        <p:spPr>
          <a:xfrm>
            <a:off x="4051300" y="1390650"/>
            <a:ext cx="3924300"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So funktioniert die Kreditlinie</a:t>
            </a:r>
            <a:endParaRPr lang="en-US" sz="1500" dirty="0"/>
          </a:p>
        </p:txBody>
      </p:sp>
      <p:sp>
        <p:nvSpPr>
          <p:cNvPr id="14" name="Shape 12"/>
          <p:cNvSpPr/>
          <p:nvPr/>
        </p:nvSpPr>
        <p:spPr>
          <a:xfrm>
            <a:off x="4051300" y="1670050"/>
            <a:ext cx="406400" cy="38100"/>
          </a:xfrm>
          <a:prstGeom prst="rect">
            <a:avLst/>
          </a:prstGeom>
          <a:solidFill>
            <a:srgbClr val="E60000"/>
          </a:solidFill>
          <a:ln/>
        </p:spPr>
      </p:sp>
      <p:sp>
        <p:nvSpPr>
          <p:cNvPr id="15" name="Shape 13"/>
          <p:cNvSpPr/>
          <p:nvPr/>
        </p:nvSpPr>
        <p:spPr>
          <a:xfrm>
            <a:off x="4051300" y="2190750"/>
            <a:ext cx="3810000" cy="0"/>
          </a:xfrm>
          <a:prstGeom prst="line">
            <a:avLst/>
          </a:prstGeom>
          <a:noFill/>
          <a:ln w="6350">
            <a:solidFill>
              <a:srgbClr val="BFBFBF"/>
            </a:solidFill>
            <a:prstDash val="solid"/>
          </a:ln>
        </p:spPr>
      </p:sp>
      <p:sp>
        <p:nvSpPr>
          <p:cNvPr id="16" name="Text 14"/>
          <p:cNvSpPr/>
          <p:nvPr/>
        </p:nvSpPr>
        <p:spPr>
          <a:xfrm>
            <a:off x="4051300" y="1924050"/>
            <a:ext cx="3924300" cy="21399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Umfang:</a:t>
            </a:r>
            <a:r>
              <a:rPr lang="en-US" sz="1100" dirty="0">
                <a:solidFill>
                  <a:srgbClr val="000000"/>
                </a:solidFill>
                <a:latin typeface="Arial" pitchFamily="34" charset="0"/>
                <a:ea typeface="Arial" pitchFamily="34" charset="-122"/>
                <a:cs typeface="Arial" pitchFamily="34" charset="-120"/>
              </a:rPr>
              <a:t> [Ergänzung Autor: etwa ein Jahr erwarteter Abrufe]</a:t>
            </a:r>
            <a:endParaRPr lang="en-US" sz="1100" dirty="0"/>
          </a:p>
        </p:txBody>
      </p:sp>
      <p:sp>
        <p:nvSpPr>
          <p:cNvPr id="17" name="Shape 15"/>
          <p:cNvSpPr/>
          <p:nvPr/>
        </p:nvSpPr>
        <p:spPr>
          <a:xfrm>
            <a:off x="4051300" y="2964815"/>
            <a:ext cx="3810000" cy="0"/>
          </a:xfrm>
          <a:prstGeom prst="line">
            <a:avLst/>
          </a:prstGeom>
          <a:noFill/>
          <a:ln w="6350">
            <a:solidFill>
              <a:srgbClr val="BFBFBF"/>
            </a:solidFill>
            <a:prstDash val="solid"/>
          </a:ln>
        </p:spPr>
      </p:sp>
      <p:sp>
        <p:nvSpPr>
          <p:cNvPr id="18" name="Text 16"/>
          <p:cNvSpPr/>
          <p:nvPr/>
        </p:nvSpPr>
        <p:spPr>
          <a:xfrm>
            <a:off x="4051300" y="2320925"/>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Kosten:</a:t>
            </a:r>
            <a:r>
              <a:rPr lang="en-US" sz="1100" dirty="0">
                <a:solidFill>
                  <a:srgbClr val="000000"/>
                </a:solidFill>
                <a:latin typeface="Arial" pitchFamily="34" charset="0"/>
                <a:ea typeface="Arial" pitchFamily="34" charset="-122"/>
                <a:cs typeface="Arial" pitchFamily="34" charset="-120"/>
              </a:rPr>
              <a:t> ein Referenzzins plus Marge bei Inanspruchnahme; der Euribor für drei Monate lag am 27. Oktober 2026 bei 2,62%² [Marge gemäß UBS Konditionen]</a:t>
            </a:r>
            <a:endParaRPr lang="en-US" sz="1100" dirty="0"/>
          </a:p>
        </p:txBody>
      </p:sp>
      <p:sp>
        <p:nvSpPr>
          <p:cNvPr id="19" name="Shape 17"/>
          <p:cNvSpPr/>
          <p:nvPr/>
        </p:nvSpPr>
        <p:spPr>
          <a:xfrm>
            <a:off x="4051300" y="3738882"/>
            <a:ext cx="3810000" cy="0"/>
          </a:xfrm>
          <a:prstGeom prst="line">
            <a:avLst/>
          </a:prstGeom>
          <a:noFill/>
          <a:ln w="6350">
            <a:solidFill>
              <a:srgbClr val="BFBFBF"/>
            </a:solidFill>
            <a:prstDash val="solid"/>
          </a:ln>
        </p:spPr>
      </p:sp>
      <p:sp>
        <p:nvSpPr>
          <p:cNvPr id="20" name="Text 18"/>
          <p:cNvSpPr/>
          <p:nvPr/>
        </p:nvSpPr>
        <p:spPr>
          <a:xfrm>
            <a:off x="4051300" y="3094992"/>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Positives Szenario:</a:t>
            </a:r>
            <a:r>
              <a:rPr lang="en-US" sz="1100" dirty="0">
                <a:solidFill>
                  <a:srgbClr val="000000"/>
                </a:solidFill>
                <a:latin typeface="Arial" pitchFamily="34" charset="0"/>
                <a:ea typeface="Arial" pitchFamily="34" charset="-122"/>
                <a:cs typeface="Arial" pitchFamily="34" charset="-120"/>
              </a:rPr>
              <a:t> die Märkte steigen über die Abrufphase, und der Mehrertrag gegenüber Geldmarktfonds ist der größte der sechs Lösungen</a:t>
            </a:r>
            <a:endParaRPr lang="en-US" sz="1100" dirty="0"/>
          </a:p>
        </p:txBody>
      </p:sp>
      <p:sp>
        <p:nvSpPr>
          <p:cNvPr id="21" name="Shape 19"/>
          <p:cNvSpPr/>
          <p:nvPr/>
        </p:nvSpPr>
        <p:spPr>
          <a:xfrm>
            <a:off x="4051300" y="4512944"/>
            <a:ext cx="3810000" cy="0"/>
          </a:xfrm>
          <a:prstGeom prst="line">
            <a:avLst/>
          </a:prstGeom>
          <a:noFill/>
          <a:ln w="6350">
            <a:solidFill>
              <a:srgbClr val="BFBFBF"/>
            </a:solidFill>
            <a:prstDash val="solid"/>
          </a:ln>
        </p:spPr>
      </p:sp>
      <p:sp>
        <p:nvSpPr>
          <p:cNvPr id="22" name="Text 20"/>
          <p:cNvSpPr/>
          <p:nvPr/>
        </p:nvSpPr>
        <p:spPr>
          <a:xfrm>
            <a:off x="4051300" y="3869054"/>
            <a:ext cx="3924300"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Negatives Szenario:</a:t>
            </a:r>
            <a:r>
              <a:rPr lang="en-US" sz="1100" dirty="0">
                <a:solidFill>
                  <a:srgbClr val="000000"/>
                </a:solidFill>
                <a:latin typeface="Arial" pitchFamily="34" charset="0"/>
                <a:ea typeface="Arial" pitchFamily="34" charset="-122"/>
                <a:cs typeface="Arial" pitchFamily="34" charset="-120"/>
              </a:rPr>
              <a:t> ein Einbruch wie 2007 bis 2009 zu Beginn würde aus EUR 10 Mio. ca. EUR 4,7 Mio. machen, während Abrufe weiterlaufen und Beleihungswerte sinken³</a:t>
            </a:r>
            <a:endParaRPr lang="en-US" sz="1100" dirty="0"/>
          </a:p>
        </p:txBody>
      </p:sp>
      <p:sp>
        <p:nvSpPr>
          <p:cNvPr id="23" name="Shape 21"/>
          <p:cNvSpPr/>
          <p:nvPr/>
        </p:nvSpPr>
        <p:spPr>
          <a:xfrm>
            <a:off x="8216900" y="1390650"/>
            <a:ext cx="3454400" cy="3807460"/>
          </a:xfrm>
          <a:prstGeom prst="rect">
            <a:avLst/>
          </a:prstGeom>
          <a:solidFill>
            <a:srgbClr val="F2F2F2"/>
          </a:solidFill>
          <a:ln/>
        </p:spPr>
      </p:sp>
      <p:sp>
        <p:nvSpPr>
          <p:cNvPr id="24" name="Text 22"/>
          <p:cNvSpPr/>
          <p:nvPr/>
        </p:nvSpPr>
        <p:spPr>
          <a:xfrm>
            <a:off x="8470900" y="1720850"/>
            <a:ext cx="3034792"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25" name="Shape 23"/>
          <p:cNvSpPr/>
          <p:nvPr/>
        </p:nvSpPr>
        <p:spPr>
          <a:xfrm>
            <a:off x="8470900" y="2745740"/>
            <a:ext cx="2946400" cy="0"/>
          </a:xfrm>
          <a:prstGeom prst="line">
            <a:avLst/>
          </a:prstGeom>
          <a:noFill/>
          <a:ln w="6350">
            <a:solidFill>
              <a:srgbClr val="BFBFBF"/>
            </a:solidFill>
            <a:prstDash val="solid"/>
          </a:ln>
        </p:spPr>
      </p:sp>
      <p:sp>
        <p:nvSpPr>
          <p:cNvPr id="26" name="Text 24"/>
          <p:cNvSpPr/>
          <p:nvPr/>
        </p:nvSpPr>
        <p:spPr>
          <a:xfrm>
            <a:off x="8470900" y="2089150"/>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27" name="Text 25"/>
          <p:cNvSpPr/>
          <p:nvPr/>
        </p:nvSpPr>
        <p:spPr>
          <a:xfrm>
            <a:off x="8826500" y="2089150"/>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Tragfähigkeit:</a:t>
            </a:r>
            <a:r>
              <a:rPr lang="en-US" sz="1100" dirty="0">
                <a:solidFill>
                  <a:srgbClr val="000000"/>
                </a:solidFill>
                <a:latin typeface="Arial" pitchFamily="34" charset="0"/>
                <a:ea typeface="Arial" pitchFamily="34" charset="-122"/>
                <a:cs typeface="Arial" pitchFamily="34" charset="-120"/>
              </a:rPr>
              <a:t> die Familie sollte einen Verlust dieser Größe aus anderen Mitteln tragen können</a:t>
            </a:r>
            <a:endParaRPr lang="en-US" sz="1100" dirty="0"/>
          </a:p>
        </p:txBody>
      </p:sp>
      <p:sp>
        <p:nvSpPr>
          <p:cNvPr id="28" name="Shape 26"/>
          <p:cNvSpPr/>
          <p:nvPr/>
        </p:nvSpPr>
        <p:spPr>
          <a:xfrm>
            <a:off x="8470900" y="3683003"/>
            <a:ext cx="2946400" cy="0"/>
          </a:xfrm>
          <a:prstGeom prst="line">
            <a:avLst/>
          </a:prstGeom>
          <a:noFill/>
          <a:ln w="6350">
            <a:solidFill>
              <a:srgbClr val="BFBFBF"/>
            </a:solidFill>
            <a:prstDash val="solid"/>
          </a:ln>
        </p:spPr>
      </p:sp>
      <p:sp>
        <p:nvSpPr>
          <p:cNvPr id="29" name="Text 27"/>
          <p:cNvSpPr/>
          <p:nvPr/>
        </p:nvSpPr>
        <p:spPr>
          <a:xfrm>
            <a:off x="8470900" y="2837817"/>
            <a:ext cx="279400" cy="77978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0" name="Text 28"/>
          <p:cNvSpPr/>
          <p:nvPr/>
        </p:nvSpPr>
        <p:spPr>
          <a:xfrm>
            <a:off x="8826500" y="2837817"/>
            <a:ext cx="2668524"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Sicherheiten:</a:t>
            </a:r>
            <a:r>
              <a:rPr lang="en-US" sz="1100" dirty="0">
                <a:solidFill>
                  <a:srgbClr val="000000"/>
                </a:solidFill>
                <a:latin typeface="Arial" pitchFamily="34" charset="0"/>
                <a:ea typeface="Arial" pitchFamily="34" charset="-122"/>
                <a:cs typeface="Arial" pitchFamily="34" charset="-120"/>
              </a:rPr>
              <a:t> ein fallender Portfoliowert kann zu einer Nachforderung von Sicherheiten führen [Beleihungswerte gemäß UBS Richtlinien]</a:t>
            </a:r>
            <a:endParaRPr lang="en-US" sz="1100" dirty="0"/>
          </a:p>
        </p:txBody>
      </p:sp>
      <p:sp>
        <p:nvSpPr>
          <p:cNvPr id="31" name="Shape 29"/>
          <p:cNvSpPr/>
          <p:nvPr/>
        </p:nvSpPr>
        <p:spPr>
          <a:xfrm>
            <a:off x="8470900" y="4243070"/>
            <a:ext cx="2946400" cy="0"/>
          </a:xfrm>
          <a:prstGeom prst="line">
            <a:avLst/>
          </a:prstGeom>
          <a:noFill/>
          <a:ln w="6350">
            <a:solidFill>
              <a:srgbClr val="BFBFBF"/>
            </a:solidFill>
            <a:prstDash val="solid"/>
          </a:ln>
        </p:spPr>
      </p:sp>
      <p:sp>
        <p:nvSpPr>
          <p:cNvPr id="32" name="Text 30"/>
          <p:cNvSpPr/>
          <p:nvPr/>
        </p:nvSpPr>
        <p:spPr>
          <a:xfrm>
            <a:off x="8470900" y="3775075"/>
            <a:ext cx="279400" cy="4025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33" name="Text 31"/>
          <p:cNvSpPr/>
          <p:nvPr/>
        </p:nvSpPr>
        <p:spPr>
          <a:xfrm>
            <a:off x="8826500" y="3775075"/>
            <a:ext cx="2668524"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Regeln:</a:t>
            </a:r>
            <a:r>
              <a:rPr lang="en-US" sz="1100" dirty="0">
                <a:solidFill>
                  <a:srgbClr val="000000"/>
                </a:solidFill>
                <a:latin typeface="Arial" pitchFamily="34" charset="0"/>
                <a:ea typeface="Arial" pitchFamily="34" charset="-122"/>
                <a:cs typeface="Arial" pitchFamily="34" charset="-120"/>
              </a:rPr>
              <a:t> wann die Kreditlinie genutzt und wann verkauft wird, im Voraus vereinbart</a:t>
            </a:r>
            <a:endParaRPr lang="en-US" sz="1100" dirty="0"/>
          </a:p>
        </p:txBody>
      </p:sp>
      <p:sp>
        <p:nvSpPr>
          <p:cNvPr id="34" name="Shape 32"/>
          <p:cNvSpPr/>
          <p:nvPr/>
        </p:nvSpPr>
        <p:spPr>
          <a:xfrm>
            <a:off x="8470900" y="4991736"/>
            <a:ext cx="2946400" cy="0"/>
          </a:xfrm>
          <a:prstGeom prst="line">
            <a:avLst/>
          </a:prstGeom>
          <a:noFill/>
          <a:ln w="6350">
            <a:solidFill>
              <a:srgbClr val="BFBFBF"/>
            </a:solidFill>
            <a:prstDash val="solid"/>
          </a:ln>
        </p:spPr>
      </p:sp>
      <p:sp>
        <p:nvSpPr>
          <p:cNvPr id="35" name="Text 33"/>
          <p:cNvSpPr/>
          <p:nvPr/>
        </p:nvSpPr>
        <p:spPr>
          <a:xfrm>
            <a:off x="8470900" y="4335146"/>
            <a:ext cx="279400" cy="59118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36" name="Text 34"/>
          <p:cNvSpPr/>
          <p:nvPr/>
        </p:nvSpPr>
        <p:spPr>
          <a:xfrm>
            <a:off x="8826500" y="4335146"/>
            <a:ext cx="2668524" cy="591185"/>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Reihenfolge:</a:t>
            </a:r>
            <a:r>
              <a:rPr lang="en-US" sz="1100" dirty="0">
                <a:solidFill>
                  <a:srgbClr val="000000"/>
                </a:solidFill>
                <a:latin typeface="Arial" pitchFamily="34" charset="0"/>
                <a:ea typeface="Arial" pitchFamily="34" charset="-122"/>
                <a:cs typeface="Arial" pitchFamily="34" charset="-120"/>
              </a:rPr>
              <a:t> Stufen 1 und 2 finanzieren Abrufe zuerst, die Kreditlinie bleibt das letzte Mittel</a:t>
            </a:r>
            <a:endParaRPr lang="en-US" sz="1100" dirty="0"/>
          </a:p>
        </p:txBody>
      </p:sp>
      <p:pic>
        <p:nvPicPr>
          <p:cNvPr id="37" name="Image 0"/>
          <p:cNvPicPr>
            <a:picLocks noChangeAspect="1"/>
          </p:cNvPicPr>
          <p:nvPr/>
        </p:nvPicPr>
        <p:blipFill>
          <a:blip r:embed="rId3"/>
          <a:srcRect/>
          <a:stretch/>
        </p:blipFill>
        <p:spPr>
          <a:xfrm>
            <a:off x="8470900" y="1390650"/>
            <a:ext cx="381000" cy="190500"/>
          </a:xfrm>
          <a:prstGeom prst="rect">
            <a:avLst/>
          </a:prstGeom>
        </p:spPr>
      </p:pic>
      <p:sp>
        <p:nvSpPr>
          <p:cNvPr id="39" name="Text 35"/>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1 MSCI ACWI Index (EUR) Factsheet, Nettorenditen, 29. Dezember 2000 bis 30. September 2026; maximaler Rückgang 53,06% vom 15. Juni 2007 bis 9. März 2009. 2 Euribor Rates, 27. Oktober 2026. 3 Einfache Berechnung mit dem Rückgang von 53,06%. Die vergangene Wertentwicklung ist kein verlässlicher Indikator für künftige Ergebnisse.</a:t>
            </a:r>
            <a:endParaRPr lang="en-US" sz="800" dirty="0"/>
          </a:p>
        </p:txBody>
      </p:sp>
      <p:sp>
        <p:nvSpPr>
          <p:cNvPr id="40" name="Text 36"/>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15</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Strukturierte Lösungen richten die Auszahlung auf einen Abruftermin aus</a:t>
            </a:r>
            <a:endParaRPr lang="en-US" sz="2400" dirty="0"/>
          </a:p>
        </p:txBody>
      </p:sp>
      <p:sp>
        <p:nvSpPr>
          <p:cNvPr id="3" name="Text 1"/>
          <p:cNvSpPr/>
          <p:nvPr/>
        </p:nvSpPr>
        <p:spPr>
          <a:xfrm>
            <a:off x="520700" y="922021"/>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Lösung 6: zwei Beispiele mit unterschiedlichem Risikoprofil; die Bedingungen werden bei Emission festgelegt und hängen vom Markt ab</a:t>
            </a:r>
            <a:endParaRPr lang="en-US" sz="1300" dirty="0"/>
          </a:p>
        </p:txBody>
      </p:sp>
      <p:sp>
        <p:nvSpPr>
          <p:cNvPr id="4" name="Text 2"/>
          <p:cNvSpPr/>
          <p:nvPr/>
        </p:nvSpPr>
        <p:spPr>
          <a:xfrm>
            <a:off x="520700" y="1365250"/>
            <a:ext cx="3662680" cy="284480"/>
          </a:xfrm>
          <a:prstGeom prst="rect">
            <a:avLst/>
          </a:prstGeom>
          <a:noFill/>
          <a:ln/>
        </p:spPr>
        <p:txBody>
          <a:bodyPr wrap="square" lIns="0" tIns="0" rIns="0" bIns="0" rtlCol="0" anchor="t">
            <a:normAutofit/>
          </a:bodyPr>
          <a:lstStyle/>
          <a:p>
            <a:pPr marL="0" indent="0" algn="l">
              <a:lnSpc>
                <a:spcPts val="2040"/>
              </a:lnSpc>
              <a:buNone/>
            </a:pPr>
            <a:r>
              <a:rPr lang="en-US" sz="1700" dirty="0">
                <a:solidFill>
                  <a:srgbClr val="E60000"/>
                </a:solidFill>
                <a:latin typeface="Arial" pitchFamily="34" charset="0"/>
                <a:ea typeface="Arial" pitchFamily="34" charset="-122"/>
                <a:cs typeface="Arial" pitchFamily="34" charset="-120"/>
              </a:rPr>
              <a:t>Kapitalschutzprodukt</a:t>
            </a:r>
            <a:endParaRPr lang="en-US" sz="1700" dirty="0"/>
          </a:p>
        </p:txBody>
      </p:sp>
      <p:sp>
        <p:nvSpPr>
          <p:cNvPr id="5" name="Shape 3"/>
          <p:cNvSpPr/>
          <p:nvPr/>
        </p:nvSpPr>
        <p:spPr>
          <a:xfrm>
            <a:off x="520700" y="1624335"/>
            <a:ext cx="406400" cy="38100"/>
          </a:xfrm>
          <a:prstGeom prst="rect">
            <a:avLst/>
          </a:prstGeom>
          <a:solidFill>
            <a:srgbClr val="946F29"/>
          </a:solidFill>
          <a:ln/>
        </p:spPr>
      </p:sp>
      <p:pic>
        <p:nvPicPr>
          <p:cNvPr id="6" name="Image 0" descr="Auszahlungsprofil eines Kapitalschutzprodukts: geschützter Betrag unter dem Startniveau und Partizipation an jedem Anstieg darüber, im Vergleich zu einer Direktanlage"/>
          <p:cNvPicPr>
            <a:picLocks noChangeAspect="1"/>
          </p:cNvPicPr>
          <p:nvPr/>
        </p:nvPicPr>
        <p:blipFill>
          <a:blip r:embed="rId3"/>
          <a:srcRect/>
          <a:stretch/>
        </p:blipFill>
        <p:spPr>
          <a:xfrm>
            <a:off x="520700" y="1738635"/>
            <a:ext cx="3556000" cy="1460500"/>
          </a:xfrm>
          <a:prstGeom prst="rect">
            <a:avLst/>
          </a:prstGeom>
        </p:spPr>
      </p:pic>
      <p:sp>
        <p:nvSpPr>
          <p:cNvPr id="7" name="Text 4"/>
          <p:cNvSpPr/>
          <p:nvPr/>
        </p:nvSpPr>
        <p:spPr>
          <a:xfrm>
            <a:off x="774700" y="2246635"/>
            <a:ext cx="1574800" cy="185420"/>
          </a:xfrm>
          <a:prstGeom prst="rect">
            <a:avLst/>
          </a:prstGeom>
          <a:noFill/>
          <a:ln/>
        </p:spPr>
        <p:txBody>
          <a:bodyPr wrap="square" lIns="0" tIns="0" rIns="0" bIns="0" rtlCol="0" anchor="t">
            <a:normAutofit/>
          </a:bodyPr>
          <a:lstStyle/>
          <a:p>
            <a:pPr marL="0" indent="0" algn="l">
              <a:lnSpc>
                <a:spcPts val="1260"/>
              </a:lnSpc>
              <a:buNone/>
            </a:pPr>
            <a:r>
              <a:rPr lang="en-US" sz="900" dirty="0">
                <a:solidFill>
                  <a:srgbClr val="000000"/>
                </a:solidFill>
                <a:latin typeface="Arial" pitchFamily="34" charset="0"/>
                <a:ea typeface="Arial" pitchFamily="34" charset="-122"/>
                <a:cs typeface="Arial" pitchFamily="34" charset="-120"/>
              </a:rPr>
              <a:t>Geschützter Betrag</a:t>
            </a:r>
            <a:endParaRPr lang="en-US" sz="900" dirty="0"/>
          </a:p>
        </p:txBody>
      </p:sp>
      <p:sp>
        <p:nvSpPr>
          <p:cNvPr id="8" name="Text 5"/>
          <p:cNvSpPr/>
          <p:nvPr/>
        </p:nvSpPr>
        <p:spPr>
          <a:xfrm>
            <a:off x="2425700" y="2691135"/>
            <a:ext cx="1574800" cy="185420"/>
          </a:xfrm>
          <a:prstGeom prst="rect">
            <a:avLst/>
          </a:prstGeom>
          <a:noFill/>
          <a:ln/>
        </p:spPr>
        <p:txBody>
          <a:bodyPr wrap="square" lIns="0" tIns="0" rIns="0" bIns="0" rtlCol="0" anchor="t">
            <a:normAutofit/>
          </a:bodyPr>
          <a:lstStyle/>
          <a:p>
            <a:pPr marL="0" indent="0" algn="l">
              <a:lnSpc>
                <a:spcPts val="1260"/>
              </a:lnSpc>
              <a:buNone/>
            </a:pPr>
            <a:r>
              <a:rPr lang="en-US" sz="900" dirty="0">
                <a:solidFill>
                  <a:srgbClr val="000000"/>
                </a:solidFill>
                <a:latin typeface="Arial" pitchFamily="34" charset="0"/>
                <a:ea typeface="Arial" pitchFamily="34" charset="-122"/>
                <a:cs typeface="Arial" pitchFamily="34" charset="-120"/>
              </a:rPr>
              <a:t>Direktanlage</a:t>
            </a:r>
            <a:endParaRPr lang="en-US" sz="900" dirty="0"/>
          </a:p>
        </p:txBody>
      </p:sp>
      <p:sp>
        <p:nvSpPr>
          <p:cNvPr id="9" name="Text 6"/>
          <p:cNvSpPr/>
          <p:nvPr/>
        </p:nvSpPr>
        <p:spPr>
          <a:xfrm>
            <a:off x="546735" y="3097535"/>
            <a:ext cx="3466465" cy="185420"/>
          </a:xfrm>
          <a:prstGeom prst="rect">
            <a:avLst/>
          </a:prstGeom>
          <a:noFill/>
          <a:ln/>
        </p:spPr>
        <p:txBody>
          <a:bodyPr wrap="square" lIns="0" tIns="0" rIns="0" bIns="0" rtlCol="0" anchor="t">
            <a:normAutofit/>
          </a:bodyPr>
          <a:lstStyle/>
          <a:p>
            <a:pPr marL="0" indent="0" algn="r">
              <a:lnSpc>
                <a:spcPts val="1260"/>
              </a:lnSpc>
              <a:buNone/>
            </a:pPr>
            <a:r>
              <a:rPr lang="en-US" sz="900" dirty="0">
                <a:solidFill>
                  <a:srgbClr val="000000"/>
                </a:solidFill>
                <a:latin typeface="Arial" pitchFamily="34" charset="0"/>
                <a:ea typeface="Arial" pitchFamily="34" charset="-122"/>
                <a:cs typeface="Arial" pitchFamily="34" charset="-120"/>
              </a:rPr>
              <a:t>Basiswert bei Fälligkeit</a:t>
            </a:r>
            <a:endParaRPr lang="en-US" sz="900" dirty="0"/>
          </a:p>
        </p:txBody>
      </p:sp>
      <p:sp>
        <p:nvSpPr>
          <p:cNvPr id="10" name="Shape 7"/>
          <p:cNvSpPr/>
          <p:nvPr/>
        </p:nvSpPr>
        <p:spPr>
          <a:xfrm>
            <a:off x="520700" y="3329310"/>
            <a:ext cx="3556000" cy="0"/>
          </a:xfrm>
          <a:prstGeom prst="line">
            <a:avLst/>
          </a:prstGeom>
          <a:noFill/>
          <a:ln w="6350">
            <a:solidFill>
              <a:srgbClr val="BFBFBF"/>
            </a:solidFill>
            <a:prstDash val="solid"/>
          </a:ln>
        </p:spPr>
      </p:sp>
      <p:sp>
        <p:nvSpPr>
          <p:cNvPr id="11" name="Shape 8"/>
          <p:cNvSpPr/>
          <p:nvPr/>
        </p:nvSpPr>
        <p:spPr>
          <a:xfrm>
            <a:off x="520700" y="4180210"/>
            <a:ext cx="3556000" cy="0"/>
          </a:xfrm>
          <a:prstGeom prst="line">
            <a:avLst/>
          </a:prstGeom>
          <a:noFill/>
          <a:ln w="6350">
            <a:solidFill>
              <a:srgbClr val="BFBFBF"/>
            </a:solidFill>
            <a:prstDash val="solid"/>
          </a:ln>
        </p:spPr>
      </p:sp>
      <p:sp>
        <p:nvSpPr>
          <p:cNvPr id="12" name="Text 9"/>
          <p:cNvSpPr/>
          <p:nvPr/>
        </p:nvSpPr>
        <p:spPr>
          <a:xfrm>
            <a:off x="520700" y="3394715"/>
            <a:ext cx="3662680" cy="745490"/>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So funktioniert es:</a:t>
            </a:r>
            <a:r>
              <a:rPr lang="en-US" sz="1050" dirty="0">
                <a:solidFill>
                  <a:srgbClr val="000000"/>
                </a:solidFill>
                <a:latin typeface="Arial" pitchFamily="34" charset="0"/>
                <a:ea typeface="Arial" pitchFamily="34" charset="-122"/>
                <a:cs typeface="Arial" pitchFamily="34" charset="-120"/>
              </a:rPr>
              <a:t> eine Nullkuponanleihe sichert den geschützten Betrag bei Fälligkeit; der Rest des Preises kauft die Partizipation an einem Index. Höhere Zinsen lassen mehr für die Option übrig.</a:t>
            </a:r>
            <a:endParaRPr lang="en-US" sz="1050" dirty="0"/>
          </a:p>
        </p:txBody>
      </p:sp>
      <p:sp>
        <p:nvSpPr>
          <p:cNvPr id="13" name="Shape 10"/>
          <p:cNvSpPr/>
          <p:nvPr/>
        </p:nvSpPr>
        <p:spPr>
          <a:xfrm>
            <a:off x="520700" y="4672335"/>
            <a:ext cx="3556000" cy="0"/>
          </a:xfrm>
          <a:prstGeom prst="line">
            <a:avLst/>
          </a:prstGeom>
          <a:noFill/>
          <a:ln w="6350">
            <a:solidFill>
              <a:srgbClr val="BFBFBF"/>
            </a:solidFill>
            <a:prstDash val="solid"/>
          </a:ln>
        </p:spPr>
      </p:sp>
      <p:sp>
        <p:nvSpPr>
          <p:cNvPr id="14" name="Text 11"/>
          <p:cNvSpPr/>
          <p:nvPr/>
        </p:nvSpPr>
        <p:spPr>
          <a:xfrm>
            <a:off x="520700" y="4246885"/>
            <a:ext cx="3662680" cy="385445"/>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Eignung:</a:t>
            </a:r>
            <a:r>
              <a:rPr lang="en-US" sz="1050" dirty="0">
                <a:solidFill>
                  <a:srgbClr val="000000"/>
                </a:solidFill>
                <a:latin typeface="Arial" pitchFamily="34" charset="0"/>
                <a:ea typeface="Arial" pitchFamily="34" charset="-122"/>
                <a:cs typeface="Arial" pitchFamily="34" charset="-120"/>
              </a:rPr>
              <a:t> Stufe 2 oder 3, für einen Abruf mit bekanntem Termin</a:t>
            </a:r>
            <a:endParaRPr lang="en-US" sz="1050" dirty="0"/>
          </a:p>
        </p:txBody>
      </p:sp>
      <p:sp>
        <p:nvSpPr>
          <p:cNvPr id="15" name="Shape 12"/>
          <p:cNvSpPr/>
          <p:nvPr/>
        </p:nvSpPr>
        <p:spPr>
          <a:xfrm>
            <a:off x="520700" y="4984437"/>
            <a:ext cx="3556000" cy="0"/>
          </a:xfrm>
          <a:prstGeom prst="line">
            <a:avLst/>
          </a:prstGeom>
          <a:noFill/>
          <a:ln w="6350">
            <a:solidFill>
              <a:srgbClr val="BFBFBF"/>
            </a:solidFill>
            <a:prstDash val="solid"/>
          </a:ln>
        </p:spPr>
      </p:sp>
      <p:sp>
        <p:nvSpPr>
          <p:cNvPr id="16" name="Text 13"/>
          <p:cNvSpPr/>
          <p:nvPr/>
        </p:nvSpPr>
        <p:spPr>
          <a:xfrm>
            <a:off x="520700" y="4739010"/>
            <a:ext cx="3662680" cy="205423"/>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Bedingungen:</a:t>
            </a:r>
            <a:r>
              <a:rPr lang="en-US" sz="1050" dirty="0">
                <a:solidFill>
                  <a:srgbClr val="000000"/>
                </a:solidFill>
                <a:latin typeface="Arial" pitchFamily="34" charset="0"/>
                <a:ea typeface="Arial" pitchFamily="34" charset="-122"/>
                <a:cs typeface="Arial" pitchFamily="34" charset="-120"/>
              </a:rPr>
              <a:t> [Laufzeit, Schutzniveau, Partizipation]</a:t>
            </a:r>
            <a:endParaRPr lang="en-US" sz="1050" dirty="0"/>
          </a:p>
        </p:txBody>
      </p:sp>
      <p:sp>
        <p:nvSpPr>
          <p:cNvPr id="17" name="Text 14"/>
          <p:cNvSpPr/>
          <p:nvPr/>
        </p:nvSpPr>
        <p:spPr>
          <a:xfrm>
            <a:off x="4432300" y="1365250"/>
            <a:ext cx="3662680" cy="284480"/>
          </a:xfrm>
          <a:prstGeom prst="rect">
            <a:avLst/>
          </a:prstGeom>
          <a:noFill/>
          <a:ln/>
        </p:spPr>
        <p:txBody>
          <a:bodyPr wrap="square" lIns="0" tIns="0" rIns="0" bIns="0" rtlCol="0" anchor="t">
            <a:normAutofit/>
          </a:bodyPr>
          <a:lstStyle/>
          <a:p>
            <a:pPr marL="0" indent="0" algn="l">
              <a:lnSpc>
                <a:spcPts val="2040"/>
              </a:lnSpc>
              <a:buNone/>
            </a:pPr>
            <a:r>
              <a:rPr lang="en-US" sz="1700" dirty="0">
                <a:solidFill>
                  <a:srgbClr val="E60000"/>
                </a:solidFill>
                <a:latin typeface="Arial" pitchFamily="34" charset="0"/>
                <a:ea typeface="Arial" pitchFamily="34" charset="-122"/>
                <a:cs typeface="Arial" pitchFamily="34" charset="-120"/>
              </a:rPr>
              <a:t>Barrier Reverse Convertible</a:t>
            </a:r>
            <a:endParaRPr lang="en-US" sz="1700" dirty="0"/>
          </a:p>
        </p:txBody>
      </p:sp>
      <p:sp>
        <p:nvSpPr>
          <p:cNvPr id="18" name="Shape 15"/>
          <p:cNvSpPr/>
          <p:nvPr/>
        </p:nvSpPr>
        <p:spPr>
          <a:xfrm>
            <a:off x="4432300" y="1624335"/>
            <a:ext cx="406400" cy="38100"/>
          </a:xfrm>
          <a:prstGeom prst="rect">
            <a:avLst/>
          </a:prstGeom>
          <a:solidFill>
            <a:srgbClr val="946F29"/>
          </a:solidFill>
          <a:ln/>
        </p:spPr>
      </p:sp>
      <p:pic>
        <p:nvPicPr>
          <p:cNvPr id="19" name="Image 1" descr="Auszahlungsprofil eines Barrier Reverse Convertible: Nennwert plus Kupon, sofern die Barriere nicht verletzt wird, sonst Wert des Basiswerts plus Kupon"/>
          <p:cNvPicPr>
            <a:picLocks noChangeAspect="1"/>
          </p:cNvPicPr>
          <p:nvPr/>
        </p:nvPicPr>
        <p:blipFill>
          <a:blip r:embed="rId4"/>
          <a:srcRect/>
          <a:stretch/>
        </p:blipFill>
        <p:spPr>
          <a:xfrm>
            <a:off x="4432300" y="1738635"/>
            <a:ext cx="3556000" cy="1460500"/>
          </a:xfrm>
          <a:prstGeom prst="rect">
            <a:avLst/>
          </a:prstGeom>
        </p:spPr>
      </p:pic>
      <p:sp>
        <p:nvSpPr>
          <p:cNvPr id="20" name="Text 16"/>
          <p:cNvSpPr/>
          <p:nvPr/>
        </p:nvSpPr>
        <p:spPr>
          <a:xfrm>
            <a:off x="6337300" y="2132335"/>
            <a:ext cx="1638300" cy="185420"/>
          </a:xfrm>
          <a:prstGeom prst="rect">
            <a:avLst/>
          </a:prstGeom>
          <a:noFill/>
          <a:ln/>
        </p:spPr>
        <p:txBody>
          <a:bodyPr wrap="square" lIns="0" tIns="0" rIns="0" bIns="0" rtlCol="0" anchor="t">
            <a:normAutofit/>
          </a:bodyPr>
          <a:lstStyle/>
          <a:p>
            <a:pPr marL="0" indent="0" algn="l">
              <a:lnSpc>
                <a:spcPts val="1260"/>
              </a:lnSpc>
              <a:buNone/>
            </a:pPr>
            <a:r>
              <a:rPr lang="en-US" sz="900" dirty="0">
                <a:solidFill>
                  <a:srgbClr val="000000"/>
                </a:solidFill>
                <a:latin typeface="Arial" pitchFamily="34" charset="0"/>
                <a:ea typeface="Arial" pitchFamily="34" charset="-122"/>
                <a:cs typeface="Arial" pitchFamily="34" charset="-120"/>
              </a:rPr>
              <a:t>Nennwert plus Kupon</a:t>
            </a:r>
            <a:endParaRPr lang="en-US" sz="900" dirty="0"/>
          </a:p>
        </p:txBody>
      </p:sp>
      <p:sp>
        <p:nvSpPr>
          <p:cNvPr id="21" name="Text 17"/>
          <p:cNvSpPr/>
          <p:nvPr/>
        </p:nvSpPr>
        <p:spPr>
          <a:xfrm>
            <a:off x="5702300" y="1891035"/>
            <a:ext cx="812800" cy="185420"/>
          </a:xfrm>
          <a:prstGeom prst="rect">
            <a:avLst/>
          </a:prstGeom>
          <a:noFill/>
          <a:ln/>
        </p:spPr>
        <p:txBody>
          <a:bodyPr wrap="square" lIns="0" tIns="0" rIns="0" bIns="0" rtlCol="0" anchor="t">
            <a:normAutofit/>
          </a:bodyPr>
          <a:lstStyle/>
          <a:p>
            <a:pPr marL="0" indent="0" algn="l">
              <a:lnSpc>
                <a:spcPts val="1260"/>
              </a:lnSpc>
              <a:buNone/>
            </a:pPr>
            <a:r>
              <a:rPr lang="en-US" sz="900" dirty="0">
                <a:solidFill>
                  <a:srgbClr val="E60000"/>
                </a:solidFill>
                <a:latin typeface="Arial" pitchFamily="34" charset="0"/>
                <a:ea typeface="Arial" pitchFamily="34" charset="-122"/>
                <a:cs typeface="Arial" pitchFamily="34" charset="-120"/>
              </a:rPr>
              <a:t>Barriere</a:t>
            </a:r>
            <a:endParaRPr lang="en-US" sz="900" dirty="0"/>
          </a:p>
        </p:txBody>
      </p:sp>
      <p:sp>
        <p:nvSpPr>
          <p:cNvPr id="22" name="Text 18"/>
          <p:cNvSpPr/>
          <p:nvPr/>
        </p:nvSpPr>
        <p:spPr>
          <a:xfrm>
            <a:off x="4686300" y="2449835"/>
            <a:ext cx="1003300" cy="185420"/>
          </a:xfrm>
          <a:prstGeom prst="rect">
            <a:avLst/>
          </a:prstGeom>
          <a:noFill/>
          <a:ln/>
        </p:spPr>
        <p:txBody>
          <a:bodyPr wrap="square" lIns="0" tIns="0" rIns="0" bIns="0" rtlCol="0" anchor="t">
            <a:normAutofit/>
          </a:bodyPr>
          <a:lstStyle/>
          <a:p>
            <a:pPr marL="0" indent="0" algn="l">
              <a:lnSpc>
                <a:spcPts val="1260"/>
              </a:lnSpc>
              <a:buNone/>
            </a:pPr>
            <a:r>
              <a:rPr lang="en-US" sz="900" dirty="0">
                <a:solidFill>
                  <a:srgbClr val="000000"/>
                </a:solidFill>
                <a:latin typeface="Arial" pitchFamily="34" charset="0"/>
                <a:ea typeface="Arial" pitchFamily="34" charset="-122"/>
                <a:cs typeface="Arial" pitchFamily="34" charset="-120"/>
              </a:rPr>
              <a:t>Aktien oder bar</a:t>
            </a:r>
            <a:endParaRPr lang="en-US" sz="900" dirty="0"/>
          </a:p>
        </p:txBody>
      </p:sp>
      <p:sp>
        <p:nvSpPr>
          <p:cNvPr id="23" name="Text 19"/>
          <p:cNvSpPr/>
          <p:nvPr/>
        </p:nvSpPr>
        <p:spPr>
          <a:xfrm>
            <a:off x="4458335" y="3097535"/>
            <a:ext cx="3466465" cy="185420"/>
          </a:xfrm>
          <a:prstGeom prst="rect">
            <a:avLst/>
          </a:prstGeom>
          <a:noFill/>
          <a:ln/>
        </p:spPr>
        <p:txBody>
          <a:bodyPr wrap="square" lIns="0" tIns="0" rIns="0" bIns="0" rtlCol="0" anchor="t">
            <a:normAutofit/>
          </a:bodyPr>
          <a:lstStyle/>
          <a:p>
            <a:pPr marL="0" indent="0" algn="r">
              <a:lnSpc>
                <a:spcPts val="1260"/>
              </a:lnSpc>
              <a:buNone/>
            </a:pPr>
            <a:r>
              <a:rPr lang="en-US" sz="900" dirty="0">
                <a:solidFill>
                  <a:srgbClr val="000000"/>
                </a:solidFill>
                <a:latin typeface="Arial" pitchFamily="34" charset="0"/>
                <a:ea typeface="Arial" pitchFamily="34" charset="-122"/>
                <a:cs typeface="Arial" pitchFamily="34" charset="-120"/>
              </a:rPr>
              <a:t>Basiswert bei Fälligkeit</a:t>
            </a:r>
            <a:endParaRPr lang="en-US" sz="900" dirty="0"/>
          </a:p>
        </p:txBody>
      </p:sp>
      <p:sp>
        <p:nvSpPr>
          <p:cNvPr id="24" name="Shape 20"/>
          <p:cNvSpPr/>
          <p:nvPr/>
        </p:nvSpPr>
        <p:spPr>
          <a:xfrm>
            <a:off x="4432300" y="3329310"/>
            <a:ext cx="3556000" cy="0"/>
          </a:xfrm>
          <a:prstGeom prst="line">
            <a:avLst/>
          </a:prstGeom>
          <a:noFill/>
          <a:ln w="6350">
            <a:solidFill>
              <a:srgbClr val="BFBFBF"/>
            </a:solidFill>
            <a:prstDash val="solid"/>
          </a:ln>
        </p:spPr>
      </p:sp>
      <p:sp>
        <p:nvSpPr>
          <p:cNvPr id="25" name="Shape 21"/>
          <p:cNvSpPr/>
          <p:nvPr/>
        </p:nvSpPr>
        <p:spPr>
          <a:xfrm>
            <a:off x="4432300" y="4180210"/>
            <a:ext cx="3556000" cy="0"/>
          </a:xfrm>
          <a:prstGeom prst="line">
            <a:avLst/>
          </a:prstGeom>
          <a:noFill/>
          <a:ln w="6350">
            <a:solidFill>
              <a:srgbClr val="BFBFBF"/>
            </a:solidFill>
            <a:prstDash val="solid"/>
          </a:ln>
        </p:spPr>
      </p:sp>
      <p:sp>
        <p:nvSpPr>
          <p:cNvPr id="26" name="Text 22"/>
          <p:cNvSpPr/>
          <p:nvPr/>
        </p:nvSpPr>
        <p:spPr>
          <a:xfrm>
            <a:off x="4432300" y="3394715"/>
            <a:ext cx="3662680" cy="745490"/>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So funktioniert es:</a:t>
            </a:r>
            <a:r>
              <a:rPr lang="en-US" sz="1050" dirty="0">
                <a:solidFill>
                  <a:srgbClr val="000000"/>
                </a:solidFill>
                <a:latin typeface="Arial" pitchFamily="34" charset="0"/>
                <a:ea typeface="Arial" pitchFamily="34" charset="-122"/>
                <a:cs typeface="Arial" pitchFamily="34" charset="-120"/>
              </a:rPr>
              <a:t> ein fester Kupon als Gegenleistung für das Risiko, dass sich die Rückzahlung nach Verletzung der Barriere am Basiswert orientiert. Die Barriere wird bei Fälligkeit oder während der gesamten Laufzeit beobachtet.</a:t>
            </a:r>
            <a:endParaRPr lang="en-US" sz="1050" dirty="0"/>
          </a:p>
        </p:txBody>
      </p:sp>
      <p:sp>
        <p:nvSpPr>
          <p:cNvPr id="27" name="Shape 23"/>
          <p:cNvSpPr/>
          <p:nvPr/>
        </p:nvSpPr>
        <p:spPr>
          <a:xfrm>
            <a:off x="4432300" y="4492312"/>
            <a:ext cx="3556000" cy="0"/>
          </a:xfrm>
          <a:prstGeom prst="line">
            <a:avLst/>
          </a:prstGeom>
          <a:noFill/>
          <a:ln w="6350">
            <a:solidFill>
              <a:srgbClr val="BFBFBF"/>
            </a:solidFill>
            <a:prstDash val="solid"/>
          </a:ln>
        </p:spPr>
      </p:sp>
      <p:sp>
        <p:nvSpPr>
          <p:cNvPr id="28" name="Text 24"/>
          <p:cNvSpPr/>
          <p:nvPr/>
        </p:nvSpPr>
        <p:spPr>
          <a:xfrm>
            <a:off x="4432300" y="4246885"/>
            <a:ext cx="3662680" cy="205423"/>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Eignung:</a:t>
            </a:r>
            <a:r>
              <a:rPr lang="en-US" sz="1050" dirty="0">
                <a:solidFill>
                  <a:srgbClr val="000000"/>
                </a:solidFill>
                <a:latin typeface="Arial" pitchFamily="34" charset="0"/>
                <a:ea typeface="Arial" pitchFamily="34" charset="-122"/>
                <a:cs typeface="Arial" pitchFamily="34" charset="-120"/>
              </a:rPr>
              <a:t> Stufe 3, für Ertrag auf spätere Abrufe</a:t>
            </a:r>
            <a:endParaRPr lang="en-US" sz="1050" dirty="0"/>
          </a:p>
        </p:txBody>
      </p:sp>
      <p:sp>
        <p:nvSpPr>
          <p:cNvPr id="29" name="Shape 25"/>
          <p:cNvSpPr/>
          <p:nvPr/>
        </p:nvSpPr>
        <p:spPr>
          <a:xfrm>
            <a:off x="4432300" y="4804417"/>
            <a:ext cx="3556000" cy="0"/>
          </a:xfrm>
          <a:prstGeom prst="line">
            <a:avLst/>
          </a:prstGeom>
          <a:noFill/>
          <a:ln w="6350">
            <a:solidFill>
              <a:srgbClr val="BFBFBF"/>
            </a:solidFill>
            <a:prstDash val="solid"/>
          </a:ln>
        </p:spPr>
      </p:sp>
      <p:sp>
        <p:nvSpPr>
          <p:cNvPr id="30" name="Text 26"/>
          <p:cNvSpPr/>
          <p:nvPr/>
        </p:nvSpPr>
        <p:spPr>
          <a:xfrm>
            <a:off x="4432300" y="4558990"/>
            <a:ext cx="3662680" cy="205423"/>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Bedingungen:</a:t>
            </a:r>
            <a:r>
              <a:rPr lang="en-US" sz="1050" dirty="0">
                <a:solidFill>
                  <a:srgbClr val="000000"/>
                </a:solidFill>
                <a:latin typeface="Arial" pitchFamily="34" charset="0"/>
                <a:ea typeface="Arial" pitchFamily="34" charset="-122"/>
                <a:cs typeface="Arial" pitchFamily="34" charset="-120"/>
              </a:rPr>
              <a:t> [Basiswert, Kupon, Barriere, Laufzeit]</a:t>
            </a:r>
            <a:endParaRPr lang="en-US" sz="1050" dirty="0"/>
          </a:p>
        </p:txBody>
      </p:sp>
      <p:sp>
        <p:nvSpPr>
          <p:cNvPr id="31" name="Shape 27"/>
          <p:cNvSpPr/>
          <p:nvPr/>
        </p:nvSpPr>
        <p:spPr>
          <a:xfrm>
            <a:off x="8343900" y="1365250"/>
            <a:ext cx="3327400" cy="3704590"/>
          </a:xfrm>
          <a:prstGeom prst="rect">
            <a:avLst/>
          </a:prstGeom>
          <a:solidFill>
            <a:srgbClr val="F2F2F2"/>
          </a:solidFill>
          <a:ln/>
        </p:spPr>
      </p:sp>
      <p:sp>
        <p:nvSpPr>
          <p:cNvPr id="32" name="Text 28"/>
          <p:cNvSpPr/>
          <p:nvPr/>
        </p:nvSpPr>
        <p:spPr>
          <a:xfrm>
            <a:off x="8572500" y="1695450"/>
            <a:ext cx="2956306"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Zu beachten</a:t>
            </a:r>
            <a:endParaRPr lang="en-US" sz="1500" dirty="0"/>
          </a:p>
        </p:txBody>
      </p:sp>
      <p:sp>
        <p:nvSpPr>
          <p:cNvPr id="33" name="Shape 29"/>
          <p:cNvSpPr/>
          <p:nvPr/>
        </p:nvSpPr>
        <p:spPr>
          <a:xfrm>
            <a:off x="8572500" y="2874645"/>
            <a:ext cx="2870200" cy="0"/>
          </a:xfrm>
          <a:prstGeom prst="line">
            <a:avLst/>
          </a:prstGeom>
          <a:noFill/>
          <a:ln w="6350">
            <a:solidFill>
              <a:srgbClr val="BFBFBF"/>
            </a:solidFill>
            <a:prstDash val="solid"/>
          </a:ln>
        </p:spPr>
      </p:sp>
      <p:sp>
        <p:nvSpPr>
          <p:cNvPr id="34" name="Text 30"/>
          <p:cNvSpPr/>
          <p:nvPr/>
        </p:nvSpPr>
        <p:spPr>
          <a:xfrm>
            <a:off x="8572500" y="2063750"/>
            <a:ext cx="254000" cy="745490"/>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1</a:t>
            </a:r>
            <a:endParaRPr lang="en-US" sz="1800" dirty="0"/>
          </a:p>
        </p:txBody>
      </p:sp>
      <p:sp>
        <p:nvSpPr>
          <p:cNvPr id="35" name="Text 31"/>
          <p:cNvSpPr/>
          <p:nvPr/>
        </p:nvSpPr>
        <p:spPr>
          <a:xfrm>
            <a:off x="8877300" y="2063750"/>
            <a:ext cx="2642362" cy="745490"/>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Emittentenrisiko:</a:t>
            </a:r>
            <a:r>
              <a:rPr lang="en-US" sz="1050" dirty="0">
                <a:solidFill>
                  <a:srgbClr val="000000"/>
                </a:solidFill>
                <a:latin typeface="Arial" pitchFamily="34" charset="0"/>
                <a:ea typeface="Arial" pitchFamily="34" charset="-122"/>
                <a:cs typeface="Arial" pitchFamily="34" charset="-120"/>
              </a:rPr>
              <a:t> beide Produkte sind Schuldverschreibungen des Emittenten, und der Schutz hängt von seiner Zahlungsfähigkeit ab</a:t>
            </a:r>
            <a:endParaRPr lang="en-US" sz="1050" dirty="0"/>
          </a:p>
        </p:txBody>
      </p:sp>
      <p:sp>
        <p:nvSpPr>
          <p:cNvPr id="36" name="Shape 32"/>
          <p:cNvSpPr/>
          <p:nvPr/>
        </p:nvSpPr>
        <p:spPr>
          <a:xfrm>
            <a:off x="8572500" y="3597600"/>
            <a:ext cx="2870200" cy="0"/>
          </a:xfrm>
          <a:prstGeom prst="line">
            <a:avLst/>
          </a:prstGeom>
          <a:noFill/>
          <a:ln w="6350">
            <a:solidFill>
              <a:srgbClr val="BFBFBF"/>
            </a:solidFill>
            <a:prstDash val="solid"/>
          </a:ln>
        </p:spPr>
      </p:sp>
      <p:sp>
        <p:nvSpPr>
          <p:cNvPr id="37" name="Text 33"/>
          <p:cNvSpPr/>
          <p:nvPr/>
        </p:nvSpPr>
        <p:spPr>
          <a:xfrm>
            <a:off x="8572500" y="2966727"/>
            <a:ext cx="254000" cy="565468"/>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2</a:t>
            </a:r>
            <a:endParaRPr lang="en-US" sz="1800" dirty="0"/>
          </a:p>
        </p:txBody>
      </p:sp>
      <p:sp>
        <p:nvSpPr>
          <p:cNvPr id="38" name="Text 34"/>
          <p:cNvSpPr/>
          <p:nvPr/>
        </p:nvSpPr>
        <p:spPr>
          <a:xfrm>
            <a:off x="8877300" y="2966727"/>
            <a:ext cx="2642362" cy="565468"/>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Vor Fälligkeit:</a:t>
            </a:r>
            <a:r>
              <a:rPr lang="en-US" sz="1050" dirty="0">
                <a:solidFill>
                  <a:srgbClr val="000000"/>
                </a:solidFill>
                <a:latin typeface="Arial" pitchFamily="34" charset="0"/>
                <a:ea typeface="Arial" pitchFamily="34" charset="-122"/>
                <a:cs typeface="Arial" pitchFamily="34" charset="-120"/>
              </a:rPr>
              <a:t> vom Emittenten gestellte Kurse können unter dem geschützten Betrag liegen</a:t>
            </a:r>
            <a:endParaRPr lang="en-US" sz="1050" dirty="0"/>
          </a:p>
        </p:txBody>
      </p:sp>
      <p:sp>
        <p:nvSpPr>
          <p:cNvPr id="39" name="Shape 35"/>
          <p:cNvSpPr/>
          <p:nvPr/>
        </p:nvSpPr>
        <p:spPr>
          <a:xfrm>
            <a:off x="8572500" y="4140522"/>
            <a:ext cx="2870200" cy="0"/>
          </a:xfrm>
          <a:prstGeom prst="line">
            <a:avLst/>
          </a:prstGeom>
          <a:noFill/>
          <a:ln w="6350">
            <a:solidFill>
              <a:srgbClr val="BFBFBF"/>
            </a:solidFill>
            <a:prstDash val="solid"/>
          </a:ln>
        </p:spPr>
      </p:sp>
      <p:sp>
        <p:nvSpPr>
          <p:cNvPr id="40" name="Text 36"/>
          <p:cNvSpPr/>
          <p:nvPr/>
        </p:nvSpPr>
        <p:spPr>
          <a:xfrm>
            <a:off x="8572500" y="3689672"/>
            <a:ext cx="254000" cy="385445"/>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3</a:t>
            </a:r>
            <a:endParaRPr lang="en-US" sz="1800" dirty="0"/>
          </a:p>
        </p:txBody>
      </p:sp>
      <p:sp>
        <p:nvSpPr>
          <p:cNvPr id="41" name="Text 37"/>
          <p:cNvSpPr/>
          <p:nvPr/>
        </p:nvSpPr>
        <p:spPr>
          <a:xfrm>
            <a:off x="8877300" y="3689672"/>
            <a:ext cx="2642362" cy="385445"/>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Laufzeit:</a:t>
            </a:r>
            <a:r>
              <a:rPr lang="en-US" sz="1050" dirty="0">
                <a:solidFill>
                  <a:srgbClr val="000000"/>
                </a:solidFill>
                <a:latin typeface="Arial" pitchFamily="34" charset="0"/>
                <a:ea typeface="Arial" pitchFamily="34" charset="-122"/>
                <a:cs typeface="Arial" pitchFamily="34" charset="-120"/>
              </a:rPr>
              <a:t> Fälligkeit vor dem erwarteten Abruf</a:t>
            </a:r>
            <a:endParaRPr lang="en-US" sz="1050" dirty="0"/>
          </a:p>
        </p:txBody>
      </p:sp>
      <p:sp>
        <p:nvSpPr>
          <p:cNvPr id="42" name="Shape 38"/>
          <p:cNvSpPr/>
          <p:nvPr/>
        </p:nvSpPr>
        <p:spPr>
          <a:xfrm>
            <a:off x="8572500" y="4863470"/>
            <a:ext cx="2870200" cy="0"/>
          </a:xfrm>
          <a:prstGeom prst="line">
            <a:avLst/>
          </a:prstGeom>
          <a:noFill/>
          <a:ln w="6350">
            <a:solidFill>
              <a:srgbClr val="BFBFBF"/>
            </a:solidFill>
            <a:prstDash val="solid"/>
          </a:ln>
        </p:spPr>
      </p:sp>
      <p:sp>
        <p:nvSpPr>
          <p:cNvPr id="43" name="Text 39"/>
          <p:cNvSpPr/>
          <p:nvPr/>
        </p:nvSpPr>
        <p:spPr>
          <a:xfrm>
            <a:off x="8572500" y="4232597"/>
            <a:ext cx="254000" cy="565468"/>
          </a:xfrm>
          <a:prstGeom prst="rect">
            <a:avLst/>
          </a:prstGeom>
          <a:noFill/>
          <a:ln/>
        </p:spPr>
        <p:txBody>
          <a:bodyPr wrap="square" lIns="0" tIns="0" rIns="0" bIns="0" rtlCol="0" anchor="t">
            <a:normAutofit/>
          </a:bodyPr>
          <a:lstStyle/>
          <a:p>
            <a:pPr marL="0" indent="0" algn="l">
              <a:lnSpc>
                <a:spcPts val="1800"/>
              </a:lnSpc>
              <a:buNone/>
            </a:pPr>
            <a:r>
              <a:rPr lang="en-US" sz="1800" dirty="0">
                <a:solidFill>
                  <a:srgbClr val="E60000"/>
                </a:solidFill>
                <a:latin typeface="Arial" pitchFamily="34" charset="0"/>
                <a:ea typeface="Arial" pitchFamily="34" charset="-122"/>
                <a:cs typeface="Arial" pitchFamily="34" charset="-120"/>
              </a:rPr>
              <a:t>4</a:t>
            </a:r>
            <a:endParaRPr lang="en-US" sz="1800" dirty="0"/>
          </a:p>
        </p:txBody>
      </p:sp>
      <p:sp>
        <p:nvSpPr>
          <p:cNvPr id="44" name="Text 40"/>
          <p:cNvSpPr/>
          <p:nvPr/>
        </p:nvSpPr>
        <p:spPr>
          <a:xfrm>
            <a:off x="8877300" y="4232597"/>
            <a:ext cx="2642362" cy="565468"/>
          </a:xfrm>
          <a:prstGeom prst="rect">
            <a:avLst/>
          </a:prstGeom>
          <a:noFill/>
          <a:ln/>
        </p:spPr>
        <p:txBody>
          <a:bodyPr wrap="square" lIns="0" tIns="0" rIns="0" bIns="0" rtlCol="0" anchor="t">
            <a:normAutofit/>
          </a:bodyPr>
          <a:lstStyle/>
          <a:p>
            <a:pPr marL="0" indent="0" algn="l">
              <a:lnSpc>
                <a:spcPts val="1418"/>
              </a:lnSpc>
              <a:buNone/>
            </a:pPr>
            <a:r>
              <a:rPr lang="en-US" sz="1050" b="1" dirty="0">
                <a:solidFill>
                  <a:srgbClr val="000000"/>
                </a:solidFill>
                <a:latin typeface="Arial" pitchFamily="34" charset="0"/>
                <a:ea typeface="Arial" pitchFamily="34" charset="-122"/>
                <a:cs typeface="Arial" pitchFamily="34" charset="-120"/>
              </a:rPr>
              <a:t>Umfang:</a:t>
            </a:r>
            <a:r>
              <a:rPr lang="en-US" sz="1050" dirty="0">
                <a:solidFill>
                  <a:srgbClr val="000000"/>
                </a:solidFill>
                <a:latin typeface="Arial" pitchFamily="34" charset="0"/>
                <a:ea typeface="Arial" pitchFamily="34" charset="-122"/>
                <a:cs typeface="Arial" pitchFamily="34" charset="-120"/>
              </a:rPr>
              <a:t> mehrere Emittenten und eine Obergrenze für Barriereprodukte in der Reserve</a:t>
            </a:r>
            <a:endParaRPr lang="en-US" sz="1050" dirty="0"/>
          </a:p>
        </p:txBody>
      </p:sp>
      <p:pic>
        <p:nvPicPr>
          <p:cNvPr id="45" name="Image 2"/>
          <p:cNvPicPr>
            <a:picLocks noChangeAspect="1"/>
          </p:cNvPicPr>
          <p:nvPr/>
        </p:nvPicPr>
        <p:blipFill>
          <a:blip r:embed="rId5"/>
          <a:srcRect/>
          <a:stretch/>
        </p:blipFill>
        <p:spPr>
          <a:xfrm>
            <a:off x="8572500" y="1365250"/>
            <a:ext cx="381000" cy="190500"/>
          </a:xfrm>
          <a:prstGeom prst="rect">
            <a:avLst/>
          </a:prstGeom>
        </p:spPr>
      </p:pic>
      <p:sp>
        <p:nvSpPr>
          <p:cNvPr id="47" name="Text 41"/>
          <p:cNvSpPr/>
          <p:nvPr/>
        </p:nvSpPr>
        <p:spPr>
          <a:xfrm>
            <a:off x="1397000" y="6497327"/>
            <a:ext cx="9679940" cy="15748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Die Auszahlungsdiagramme sind schematisch und nicht maßstabsgetreu. Indikative Bedingungen stellt der UBS Structuring Desk zum Zeitpunkt des Vorschlags bereit.</a:t>
            </a:r>
            <a:endParaRPr lang="en-US" sz="800" dirty="0"/>
          </a:p>
        </p:txBody>
      </p:sp>
      <p:sp>
        <p:nvSpPr>
          <p:cNvPr id="48" name="Text 42"/>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16</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67189"/>
          </a:xfrm>
          <a:prstGeom prst="rect">
            <a:avLst/>
          </a:prstGeom>
          <a:noFill/>
          <a:ln/>
        </p:spPr>
        <p:txBody>
          <a:bodyPr wrap="square" lIns="0" tIns="0" rIns="0" bIns="0" rtlCol="0" anchor="t">
            <a:normAutofit/>
          </a:bodyPr>
          <a:lstStyle/>
          <a:p>
            <a:pPr marL="0" indent="0" algn="l">
              <a:lnSpc>
                <a:spcPts val="2717"/>
              </a:lnSpc>
              <a:buNone/>
            </a:pPr>
            <a:r>
              <a:rPr lang="en-US" sz="2363" b="0" i="0" dirty="0">
                <a:solidFill>
                  <a:srgbClr val="000000"/>
                </a:solidFill>
                <a:latin typeface="Arial" pitchFamily="34" charset="0"/>
                <a:ea typeface="Arial" pitchFamily="34" charset="-122"/>
                <a:cs typeface="Arial" pitchFamily="34" charset="-120"/>
              </a:rPr>
              <a:t>Beispiel 1: Konservative Reserve finanziert Abrufe aus fälligen Anlagen</a:t>
            </a:r>
            <a:endParaRPr lang="en-US" sz="2363" dirty="0"/>
          </a:p>
        </p:txBody>
      </p:sp>
      <p:sp>
        <p:nvSpPr>
          <p:cNvPr id="3" name="Text 1"/>
          <p:cNvSpPr/>
          <p:nvPr/>
        </p:nvSpPr>
        <p:spPr>
          <a:xfrm>
            <a:off x="520700" y="913296"/>
            <a:ext cx="11485118" cy="234712"/>
          </a:xfrm>
          <a:prstGeom prst="rect">
            <a:avLst/>
          </a:prstGeom>
          <a:noFill/>
          <a:ln/>
        </p:spPr>
        <p:txBody>
          <a:bodyPr wrap="square" lIns="0" tIns="0" rIns="0" bIns="0" rtlCol="0" anchor="t">
            <a:normAutofit/>
          </a:bodyPr>
          <a:lstStyle/>
          <a:p>
            <a:pPr marL="0" indent="0" algn="l">
              <a:lnSpc>
                <a:spcPts val="1674"/>
              </a:lnSpc>
              <a:buNone/>
            </a:pPr>
            <a:r>
              <a:rPr lang="en-US" sz="1288" dirty="0">
                <a:solidFill>
                  <a:srgbClr val="000000"/>
                </a:solidFill>
                <a:latin typeface="Arial" pitchFamily="34" charset="0"/>
                <a:ea typeface="Arial" pitchFamily="34" charset="-122"/>
                <a:cs typeface="Arial" pitchFamily="34" charset="-120"/>
              </a:rPr>
              <a:t>Illustrative Allokation für EUR 30 Mio. offene Zusagen, mit dem Abrufmuster von Seite 4</a:t>
            </a:r>
            <a:endParaRPr lang="en-US" sz="1288" dirty="0"/>
          </a:p>
        </p:txBody>
      </p:sp>
      <p:pic>
        <p:nvPicPr>
          <p:cNvPr id="4" name="Image 0" descr="Allokation: 15% Geldmarkt, 10% Festgeld, 65% Anleihenleiter mit Investment Grade, 10% Kapitalschutzprodukt"/>
          <p:cNvPicPr>
            <a:picLocks noChangeAspect="1"/>
          </p:cNvPicPr>
          <p:nvPr/>
        </p:nvPicPr>
        <p:blipFill>
          <a:blip r:embed="rId3"/>
          <a:srcRect t="-126" b="-126"/>
          <a:stretch/>
        </p:blipFill>
        <p:spPr>
          <a:xfrm>
            <a:off x="520700" y="1122598"/>
            <a:ext cx="6985000" cy="177800"/>
          </a:xfrm>
          <a:prstGeom prst="rect">
            <a:avLst/>
          </a:prstGeom>
        </p:spPr>
      </p:pic>
      <p:sp>
        <p:nvSpPr>
          <p:cNvPr id="5" name="Shape 2"/>
          <p:cNvSpPr/>
          <p:nvPr/>
        </p:nvSpPr>
        <p:spPr>
          <a:xfrm>
            <a:off x="520700" y="1481373"/>
            <a:ext cx="6985000" cy="0"/>
          </a:xfrm>
          <a:prstGeom prst="line">
            <a:avLst/>
          </a:prstGeom>
          <a:noFill/>
          <a:ln w="6350">
            <a:solidFill>
              <a:srgbClr val="000000"/>
            </a:solidFill>
            <a:prstDash val="solid"/>
          </a:ln>
        </p:spPr>
      </p:sp>
      <p:sp>
        <p:nvSpPr>
          <p:cNvPr id="6" name="Shape 3"/>
          <p:cNvSpPr/>
          <p:nvPr/>
        </p:nvSpPr>
        <p:spPr>
          <a:xfrm>
            <a:off x="520700" y="1789988"/>
            <a:ext cx="6985000" cy="0"/>
          </a:xfrm>
          <a:prstGeom prst="line">
            <a:avLst/>
          </a:prstGeom>
          <a:noFill/>
          <a:ln w="6350">
            <a:solidFill>
              <a:srgbClr val="000000"/>
            </a:solidFill>
            <a:prstDash val="solid"/>
          </a:ln>
        </p:spPr>
      </p:sp>
      <p:sp>
        <p:nvSpPr>
          <p:cNvPr id="7" name="Text 4"/>
          <p:cNvSpPr/>
          <p:nvPr/>
        </p:nvSpPr>
        <p:spPr>
          <a:xfrm>
            <a:off x="520700" y="1546783"/>
            <a:ext cx="2511552"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Baustein</a:t>
            </a:r>
            <a:endParaRPr lang="en-US" sz="1000" dirty="0"/>
          </a:p>
        </p:txBody>
      </p:sp>
      <p:sp>
        <p:nvSpPr>
          <p:cNvPr id="8" name="Text 5"/>
          <p:cNvSpPr/>
          <p:nvPr/>
        </p:nvSpPr>
        <p:spPr>
          <a:xfrm>
            <a:off x="3060700" y="1546783"/>
            <a:ext cx="7493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EUR Mio.</a:t>
            </a:r>
            <a:endParaRPr lang="en-US" sz="1000" dirty="0"/>
          </a:p>
        </p:txBody>
      </p:sp>
      <p:sp>
        <p:nvSpPr>
          <p:cNvPr id="9" name="Text 6"/>
          <p:cNvSpPr/>
          <p:nvPr/>
        </p:nvSpPr>
        <p:spPr>
          <a:xfrm>
            <a:off x="3911600" y="1546783"/>
            <a:ext cx="6223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Anteil</a:t>
            </a:r>
            <a:endParaRPr lang="en-US" sz="1000" dirty="0"/>
          </a:p>
        </p:txBody>
      </p:sp>
      <p:sp>
        <p:nvSpPr>
          <p:cNvPr id="10" name="Text 7"/>
          <p:cNvSpPr/>
          <p:nvPr/>
        </p:nvSpPr>
        <p:spPr>
          <a:xfrm>
            <a:off x="4686300" y="1546783"/>
            <a:ext cx="13208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Finanziert</a:t>
            </a:r>
            <a:endParaRPr lang="en-US" sz="1000" dirty="0"/>
          </a:p>
        </p:txBody>
      </p:sp>
      <p:sp>
        <p:nvSpPr>
          <p:cNvPr id="11" name="Text 8"/>
          <p:cNvSpPr/>
          <p:nvPr/>
        </p:nvSpPr>
        <p:spPr>
          <a:xfrm>
            <a:off x="6057900" y="1546783"/>
            <a:ext cx="14478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Ertrag p.a.¹</a:t>
            </a:r>
            <a:endParaRPr lang="en-US" sz="1000" dirty="0"/>
          </a:p>
        </p:txBody>
      </p:sp>
      <p:sp>
        <p:nvSpPr>
          <p:cNvPr id="12" name="Shape 9"/>
          <p:cNvSpPr/>
          <p:nvPr/>
        </p:nvSpPr>
        <p:spPr>
          <a:xfrm>
            <a:off x="520700" y="2104953"/>
            <a:ext cx="6985000" cy="0"/>
          </a:xfrm>
          <a:prstGeom prst="line">
            <a:avLst/>
          </a:prstGeom>
          <a:noFill/>
          <a:ln w="6350">
            <a:solidFill>
              <a:srgbClr val="BFBFBF"/>
            </a:solidFill>
            <a:prstDash val="solid"/>
          </a:ln>
        </p:spPr>
      </p:sp>
      <p:sp>
        <p:nvSpPr>
          <p:cNvPr id="13" name="Shape 10"/>
          <p:cNvSpPr/>
          <p:nvPr/>
        </p:nvSpPr>
        <p:spPr>
          <a:xfrm>
            <a:off x="520700" y="1850318"/>
            <a:ext cx="38100" cy="195580"/>
          </a:xfrm>
          <a:prstGeom prst="rect">
            <a:avLst/>
          </a:prstGeom>
          <a:solidFill>
            <a:srgbClr val="8E8D83"/>
          </a:solidFill>
          <a:ln/>
        </p:spPr>
      </p:sp>
      <p:sp>
        <p:nvSpPr>
          <p:cNvPr id="14" name="Text 11"/>
          <p:cNvSpPr/>
          <p:nvPr/>
        </p:nvSpPr>
        <p:spPr>
          <a:xfrm>
            <a:off x="654050" y="1850318"/>
            <a:ext cx="2374202" cy="22098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Geldmarktfonds und Zertifikate</a:t>
            </a:r>
            <a:endParaRPr lang="en-US" sz="1100" dirty="0"/>
          </a:p>
        </p:txBody>
      </p:sp>
      <p:sp>
        <p:nvSpPr>
          <p:cNvPr id="15" name="Text 12"/>
          <p:cNvSpPr/>
          <p:nvPr/>
        </p:nvSpPr>
        <p:spPr>
          <a:xfrm>
            <a:off x="3060700" y="1850318"/>
            <a:ext cx="749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4,5</a:t>
            </a:r>
            <a:endParaRPr lang="en-US" sz="1100" dirty="0"/>
          </a:p>
        </p:txBody>
      </p:sp>
      <p:sp>
        <p:nvSpPr>
          <p:cNvPr id="16" name="Text 13"/>
          <p:cNvSpPr/>
          <p:nvPr/>
        </p:nvSpPr>
        <p:spPr>
          <a:xfrm>
            <a:off x="3911600" y="1850318"/>
            <a:ext cx="622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15%</a:t>
            </a:r>
            <a:endParaRPr lang="en-US" sz="1100" dirty="0"/>
          </a:p>
        </p:txBody>
      </p:sp>
      <p:sp>
        <p:nvSpPr>
          <p:cNvPr id="17" name="Text 14"/>
          <p:cNvSpPr/>
          <p:nvPr/>
        </p:nvSpPr>
        <p:spPr>
          <a:xfrm>
            <a:off x="4686300" y="1850318"/>
            <a:ext cx="1320800" cy="22098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1</a:t>
            </a:r>
            <a:endParaRPr lang="en-US" sz="1000" dirty="0"/>
          </a:p>
        </p:txBody>
      </p:sp>
      <p:sp>
        <p:nvSpPr>
          <p:cNvPr id="18" name="Text 15"/>
          <p:cNvSpPr/>
          <p:nvPr/>
        </p:nvSpPr>
        <p:spPr>
          <a:xfrm>
            <a:off x="6057900" y="1850318"/>
            <a:ext cx="14478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2,50%</a:t>
            </a:r>
            <a:endParaRPr lang="en-US" sz="1100" dirty="0"/>
          </a:p>
        </p:txBody>
      </p:sp>
      <p:sp>
        <p:nvSpPr>
          <p:cNvPr id="19" name="Shape 16"/>
          <p:cNvSpPr/>
          <p:nvPr/>
        </p:nvSpPr>
        <p:spPr>
          <a:xfrm>
            <a:off x="520700" y="2419911"/>
            <a:ext cx="6985000" cy="0"/>
          </a:xfrm>
          <a:prstGeom prst="line">
            <a:avLst/>
          </a:prstGeom>
          <a:noFill/>
          <a:ln w="6350">
            <a:solidFill>
              <a:srgbClr val="BFBFBF"/>
            </a:solidFill>
            <a:prstDash val="solid"/>
          </a:ln>
        </p:spPr>
      </p:sp>
      <p:sp>
        <p:nvSpPr>
          <p:cNvPr id="20" name="Shape 17"/>
          <p:cNvSpPr/>
          <p:nvPr/>
        </p:nvSpPr>
        <p:spPr>
          <a:xfrm>
            <a:off x="520700" y="2165276"/>
            <a:ext cx="38100" cy="195580"/>
          </a:xfrm>
          <a:prstGeom prst="rect">
            <a:avLst/>
          </a:prstGeom>
          <a:solidFill>
            <a:srgbClr val="B8B3A2"/>
          </a:solidFill>
          <a:ln/>
        </p:spPr>
      </p:sp>
      <p:sp>
        <p:nvSpPr>
          <p:cNvPr id="21" name="Text 18"/>
          <p:cNvSpPr/>
          <p:nvPr/>
        </p:nvSpPr>
        <p:spPr>
          <a:xfrm>
            <a:off x="654050" y="2165276"/>
            <a:ext cx="2374202" cy="22098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Festgeld, sechs Monate</a:t>
            </a:r>
            <a:endParaRPr lang="en-US" sz="1100" dirty="0"/>
          </a:p>
        </p:txBody>
      </p:sp>
      <p:sp>
        <p:nvSpPr>
          <p:cNvPr id="22" name="Text 19"/>
          <p:cNvSpPr/>
          <p:nvPr/>
        </p:nvSpPr>
        <p:spPr>
          <a:xfrm>
            <a:off x="3060700" y="2165276"/>
            <a:ext cx="749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3,0</a:t>
            </a:r>
            <a:endParaRPr lang="en-US" sz="1100" dirty="0"/>
          </a:p>
        </p:txBody>
      </p:sp>
      <p:sp>
        <p:nvSpPr>
          <p:cNvPr id="23" name="Text 20"/>
          <p:cNvSpPr/>
          <p:nvPr/>
        </p:nvSpPr>
        <p:spPr>
          <a:xfrm>
            <a:off x="3911600" y="2165276"/>
            <a:ext cx="622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10%</a:t>
            </a:r>
            <a:endParaRPr lang="en-US" sz="1100" dirty="0"/>
          </a:p>
        </p:txBody>
      </p:sp>
      <p:sp>
        <p:nvSpPr>
          <p:cNvPr id="24" name="Text 21"/>
          <p:cNvSpPr/>
          <p:nvPr/>
        </p:nvSpPr>
        <p:spPr>
          <a:xfrm>
            <a:off x="4686300" y="2165276"/>
            <a:ext cx="1320800" cy="22098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Puffer Jahr 1</a:t>
            </a:r>
            <a:endParaRPr lang="en-US" sz="1000" dirty="0"/>
          </a:p>
        </p:txBody>
      </p:sp>
      <p:sp>
        <p:nvSpPr>
          <p:cNvPr id="25" name="Text 22"/>
          <p:cNvSpPr/>
          <p:nvPr/>
        </p:nvSpPr>
        <p:spPr>
          <a:xfrm>
            <a:off x="6057900" y="2165276"/>
            <a:ext cx="14478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3,00%³</a:t>
            </a:r>
            <a:endParaRPr lang="en-US" sz="1100" dirty="0"/>
          </a:p>
        </p:txBody>
      </p:sp>
      <p:sp>
        <p:nvSpPr>
          <p:cNvPr id="26" name="Shape 23"/>
          <p:cNvSpPr/>
          <p:nvPr/>
        </p:nvSpPr>
        <p:spPr>
          <a:xfrm>
            <a:off x="520700" y="2902508"/>
            <a:ext cx="6985000" cy="0"/>
          </a:xfrm>
          <a:prstGeom prst="line">
            <a:avLst/>
          </a:prstGeom>
          <a:noFill/>
          <a:ln w="6350">
            <a:solidFill>
              <a:srgbClr val="BFBFBF"/>
            </a:solidFill>
            <a:prstDash val="solid"/>
          </a:ln>
        </p:spPr>
      </p:sp>
      <p:sp>
        <p:nvSpPr>
          <p:cNvPr id="27" name="Shape 24"/>
          <p:cNvSpPr/>
          <p:nvPr/>
        </p:nvSpPr>
        <p:spPr>
          <a:xfrm>
            <a:off x="520700" y="2480233"/>
            <a:ext cx="38100" cy="363220"/>
          </a:xfrm>
          <a:prstGeom prst="rect">
            <a:avLst/>
          </a:prstGeom>
          <a:solidFill>
            <a:srgbClr val="5A5D5C"/>
          </a:solidFill>
          <a:ln/>
        </p:spPr>
      </p:sp>
      <p:sp>
        <p:nvSpPr>
          <p:cNvPr id="28" name="Text 25"/>
          <p:cNvSpPr/>
          <p:nvPr/>
        </p:nvSpPr>
        <p:spPr>
          <a:xfrm>
            <a:off x="654050" y="2480233"/>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Investment Grade Anleihen, fällig in Jahr 2</a:t>
            </a:r>
            <a:endParaRPr lang="en-US" sz="1100" dirty="0"/>
          </a:p>
        </p:txBody>
      </p:sp>
      <p:sp>
        <p:nvSpPr>
          <p:cNvPr id="29" name="Text 26"/>
          <p:cNvSpPr/>
          <p:nvPr/>
        </p:nvSpPr>
        <p:spPr>
          <a:xfrm>
            <a:off x="3060700" y="2480233"/>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7,5</a:t>
            </a:r>
            <a:endParaRPr lang="en-US" sz="1100" dirty="0"/>
          </a:p>
        </p:txBody>
      </p:sp>
      <p:sp>
        <p:nvSpPr>
          <p:cNvPr id="30" name="Text 27"/>
          <p:cNvSpPr/>
          <p:nvPr/>
        </p:nvSpPr>
        <p:spPr>
          <a:xfrm>
            <a:off x="3911600" y="2480233"/>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25%</a:t>
            </a:r>
            <a:endParaRPr lang="en-US" sz="1100" dirty="0"/>
          </a:p>
        </p:txBody>
      </p:sp>
      <p:sp>
        <p:nvSpPr>
          <p:cNvPr id="31" name="Text 28"/>
          <p:cNvSpPr/>
          <p:nvPr/>
        </p:nvSpPr>
        <p:spPr>
          <a:xfrm>
            <a:off x="4686300" y="2480233"/>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2</a:t>
            </a:r>
            <a:endParaRPr lang="en-US" sz="1000" dirty="0"/>
          </a:p>
        </p:txBody>
      </p:sp>
      <p:sp>
        <p:nvSpPr>
          <p:cNvPr id="32" name="Text 29"/>
          <p:cNvSpPr/>
          <p:nvPr/>
        </p:nvSpPr>
        <p:spPr>
          <a:xfrm>
            <a:off x="6057900" y="2480233"/>
            <a:ext cx="14478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3,65%</a:t>
            </a:r>
            <a:endParaRPr lang="en-US" sz="1100" dirty="0"/>
          </a:p>
        </p:txBody>
      </p:sp>
      <p:sp>
        <p:nvSpPr>
          <p:cNvPr id="33" name="Shape 30"/>
          <p:cNvSpPr/>
          <p:nvPr/>
        </p:nvSpPr>
        <p:spPr>
          <a:xfrm>
            <a:off x="520700" y="3385108"/>
            <a:ext cx="6985000" cy="0"/>
          </a:xfrm>
          <a:prstGeom prst="line">
            <a:avLst/>
          </a:prstGeom>
          <a:noFill/>
          <a:ln w="6350">
            <a:solidFill>
              <a:srgbClr val="BFBFBF"/>
            </a:solidFill>
            <a:prstDash val="solid"/>
          </a:ln>
        </p:spPr>
      </p:sp>
      <p:sp>
        <p:nvSpPr>
          <p:cNvPr id="34" name="Shape 31"/>
          <p:cNvSpPr/>
          <p:nvPr/>
        </p:nvSpPr>
        <p:spPr>
          <a:xfrm>
            <a:off x="520700" y="2962833"/>
            <a:ext cx="38100" cy="363220"/>
          </a:xfrm>
          <a:prstGeom prst="rect">
            <a:avLst/>
          </a:prstGeom>
          <a:solidFill>
            <a:srgbClr val="5A5D5C"/>
          </a:solidFill>
          <a:ln/>
        </p:spPr>
      </p:sp>
      <p:sp>
        <p:nvSpPr>
          <p:cNvPr id="35" name="Text 32"/>
          <p:cNvSpPr/>
          <p:nvPr/>
        </p:nvSpPr>
        <p:spPr>
          <a:xfrm>
            <a:off x="654050" y="2962833"/>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Investment Grade Anleihen, fällig in Jahr 3</a:t>
            </a:r>
            <a:endParaRPr lang="en-US" sz="1100" dirty="0"/>
          </a:p>
        </p:txBody>
      </p:sp>
      <p:sp>
        <p:nvSpPr>
          <p:cNvPr id="36" name="Text 33"/>
          <p:cNvSpPr/>
          <p:nvPr/>
        </p:nvSpPr>
        <p:spPr>
          <a:xfrm>
            <a:off x="3060700" y="2962833"/>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7,0</a:t>
            </a:r>
            <a:endParaRPr lang="en-US" sz="1100" dirty="0"/>
          </a:p>
        </p:txBody>
      </p:sp>
      <p:sp>
        <p:nvSpPr>
          <p:cNvPr id="37" name="Text 34"/>
          <p:cNvSpPr/>
          <p:nvPr/>
        </p:nvSpPr>
        <p:spPr>
          <a:xfrm>
            <a:off x="3911600" y="2962833"/>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23%</a:t>
            </a:r>
            <a:endParaRPr lang="en-US" sz="1100" dirty="0"/>
          </a:p>
        </p:txBody>
      </p:sp>
      <p:sp>
        <p:nvSpPr>
          <p:cNvPr id="38" name="Text 35"/>
          <p:cNvSpPr/>
          <p:nvPr/>
        </p:nvSpPr>
        <p:spPr>
          <a:xfrm>
            <a:off x="4686300" y="2962833"/>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3</a:t>
            </a:r>
            <a:endParaRPr lang="en-US" sz="1000" dirty="0"/>
          </a:p>
        </p:txBody>
      </p:sp>
      <p:sp>
        <p:nvSpPr>
          <p:cNvPr id="39" name="Text 36"/>
          <p:cNvSpPr/>
          <p:nvPr/>
        </p:nvSpPr>
        <p:spPr>
          <a:xfrm>
            <a:off x="6057900" y="2962833"/>
            <a:ext cx="14478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3,81%</a:t>
            </a:r>
            <a:endParaRPr lang="en-US" sz="1100" dirty="0"/>
          </a:p>
        </p:txBody>
      </p:sp>
      <p:sp>
        <p:nvSpPr>
          <p:cNvPr id="40" name="Shape 37"/>
          <p:cNvSpPr/>
          <p:nvPr/>
        </p:nvSpPr>
        <p:spPr>
          <a:xfrm>
            <a:off x="520700" y="3867708"/>
            <a:ext cx="6985000" cy="0"/>
          </a:xfrm>
          <a:prstGeom prst="line">
            <a:avLst/>
          </a:prstGeom>
          <a:noFill/>
          <a:ln w="6350">
            <a:solidFill>
              <a:srgbClr val="BFBFBF"/>
            </a:solidFill>
            <a:prstDash val="solid"/>
          </a:ln>
        </p:spPr>
      </p:sp>
      <p:sp>
        <p:nvSpPr>
          <p:cNvPr id="41" name="Shape 38"/>
          <p:cNvSpPr/>
          <p:nvPr/>
        </p:nvSpPr>
        <p:spPr>
          <a:xfrm>
            <a:off x="520700" y="3445433"/>
            <a:ext cx="38100" cy="363220"/>
          </a:xfrm>
          <a:prstGeom prst="rect">
            <a:avLst/>
          </a:prstGeom>
          <a:solidFill>
            <a:srgbClr val="5A5D5C"/>
          </a:solidFill>
          <a:ln/>
        </p:spPr>
      </p:sp>
      <p:sp>
        <p:nvSpPr>
          <p:cNvPr id="42" name="Text 39"/>
          <p:cNvSpPr/>
          <p:nvPr/>
        </p:nvSpPr>
        <p:spPr>
          <a:xfrm>
            <a:off x="654050" y="3445433"/>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Investment Grade Anleihen, fällig in Jahr 4</a:t>
            </a:r>
            <a:endParaRPr lang="en-US" sz="1100" dirty="0"/>
          </a:p>
        </p:txBody>
      </p:sp>
      <p:sp>
        <p:nvSpPr>
          <p:cNvPr id="43" name="Text 40"/>
          <p:cNvSpPr/>
          <p:nvPr/>
        </p:nvSpPr>
        <p:spPr>
          <a:xfrm>
            <a:off x="3060700" y="3445433"/>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5,0</a:t>
            </a:r>
            <a:endParaRPr lang="en-US" sz="1100" dirty="0"/>
          </a:p>
        </p:txBody>
      </p:sp>
      <p:sp>
        <p:nvSpPr>
          <p:cNvPr id="44" name="Text 41"/>
          <p:cNvSpPr/>
          <p:nvPr/>
        </p:nvSpPr>
        <p:spPr>
          <a:xfrm>
            <a:off x="3911600" y="3445433"/>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17%</a:t>
            </a:r>
            <a:endParaRPr lang="en-US" sz="1100" dirty="0"/>
          </a:p>
        </p:txBody>
      </p:sp>
      <p:sp>
        <p:nvSpPr>
          <p:cNvPr id="45" name="Text 42"/>
          <p:cNvSpPr/>
          <p:nvPr/>
        </p:nvSpPr>
        <p:spPr>
          <a:xfrm>
            <a:off x="4686300" y="3445433"/>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4</a:t>
            </a:r>
            <a:endParaRPr lang="en-US" sz="1000" dirty="0"/>
          </a:p>
        </p:txBody>
      </p:sp>
      <p:sp>
        <p:nvSpPr>
          <p:cNvPr id="46" name="Text 43"/>
          <p:cNvSpPr/>
          <p:nvPr/>
        </p:nvSpPr>
        <p:spPr>
          <a:xfrm>
            <a:off x="6057900" y="3445433"/>
            <a:ext cx="14478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3,95%</a:t>
            </a:r>
            <a:endParaRPr lang="en-US" sz="1100" dirty="0"/>
          </a:p>
        </p:txBody>
      </p:sp>
      <p:sp>
        <p:nvSpPr>
          <p:cNvPr id="47" name="Shape 44"/>
          <p:cNvSpPr/>
          <p:nvPr/>
        </p:nvSpPr>
        <p:spPr>
          <a:xfrm>
            <a:off x="520700" y="4350308"/>
            <a:ext cx="6985000" cy="0"/>
          </a:xfrm>
          <a:prstGeom prst="line">
            <a:avLst/>
          </a:prstGeom>
          <a:noFill/>
          <a:ln w="6350">
            <a:solidFill>
              <a:srgbClr val="BFBFBF"/>
            </a:solidFill>
            <a:prstDash val="solid"/>
          </a:ln>
        </p:spPr>
      </p:sp>
      <p:sp>
        <p:nvSpPr>
          <p:cNvPr id="48" name="Shape 45"/>
          <p:cNvSpPr/>
          <p:nvPr/>
        </p:nvSpPr>
        <p:spPr>
          <a:xfrm>
            <a:off x="520700" y="3928033"/>
            <a:ext cx="38100" cy="363220"/>
          </a:xfrm>
          <a:prstGeom prst="rect">
            <a:avLst/>
          </a:prstGeom>
          <a:solidFill>
            <a:srgbClr val="946F29"/>
          </a:solidFill>
          <a:ln/>
        </p:spPr>
      </p:sp>
      <p:sp>
        <p:nvSpPr>
          <p:cNvPr id="49" name="Text 46"/>
          <p:cNvSpPr/>
          <p:nvPr/>
        </p:nvSpPr>
        <p:spPr>
          <a:xfrm>
            <a:off x="654050" y="3928033"/>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Kapitalschutzprodukt, fünf Jahre, 100% Schutz</a:t>
            </a:r>
            <a:endParaRPr lang="en-US" sz="1100" dirty="0"/>
          </a:p>
        </p:txBody>
      </p:sp>
      <p:sp>
        <p:nvSpPr>
          <p:cNvPr id="50" name="Text 47"/>
          <p:cNvSpPr/>
          <p:nvPr/>
        </p:nvSpPr>
        <p:spPr>
          <a:xfrm>
            <a:off x="3060700" y="3928033"/>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3,0</a:t>
            </a:r>
            <a:endParaRPr lang="en-US" sz="1100" dirty="0"/>
          </a:p>
        </p:txBody>
      </p:sp>
      <p:sp>
        <p:nvSpPr>
          <p:cNvPr id="51" name="Text 48"/>
          <p:cNvSpPr/>
          <p:nvPr/>
        </p:nvSpPr>
        <p:spPr>
          <a:xfrm>
            <a:off x="3911600" y="3928033"/>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10%</a:t>
            </a:r>
            <a:endParaRPr lang="en-US" sz="1100" dirty="0"/>
          </a:p>
        </p:txBody>
      </p:sp>
      <p:sp>
        <p:nvSpPr>
          <p:cNvPr id="52" name="Text 49"/>
          <p:cNvSpPr/>
          <p:nvPr/>
        </p:nvSpPr>
        <p:spPr>
          <a:xfrm>
            <a:off x="4686300" y="3928033"/>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ab Jahr 5</a:t>
            </a:r>
            <a:endParaRPr lang="en-US" sz="1000" dirty="0"/>
          </a:p>
        </p:txBody>
      </p:sp>
      <p:sp>
        <p:nvSpPr>
          <p:cNvPr id="53" name="Text 50"/>
          <p:cNvSpPr/>
          <p:nvPr/>
        </p:nvSpPr>
        <p:spPr>
          <a:xfrm>
            <a:off x="6057900" y="3928033"/>
            <a:ext cx="1447800" cy="388620"/>
          </a:xfrm>
          <a:prstGeom prst="rect">
            <a:avLst/>
          </a:prstGeom>
          <a:noFill/>
          <a:ln/>
        </p:spPr>
        <p:txBody>
          <a:bodyPr wrap="square" lIns="0" tIns="0" rIns="0" bIns="0" rtlCol="0" anchor="t">
            <a:normAutofit/>
          </a:bodyPr>
          <a:lstStyle/>
          <a:p>
            <a:pPr marL="0" indent="0" algn="r">
              <a:lnSpc>
                <a:spcPts val="1300"/>
              </a:lnSpc>
              <a:buNone/>
            </a:pPr>
            <a:r>
              <a:rPr lang="en-US" sz="1000" dirty="0">
                <a:solidFill>
                  <a:srgbClr val="000000"/>
                </a:solidFill>
                <a:latin typeface="Arial" pitchFamily="34" charset="0"/>
                <a:ea typeface="Arial" pitchFamily="34" charset="-122"/>
                <a:cs typeface="Arial" pitchFamily="34" charset="-120"/>
              </a:rPr>
              <a:t>0% Minimum plus Partizipation</a:t>
            </a:r>
            <a:endParaRPr lang="en-US" sz="1000" dirty="0"/>
          </a:p>
        </p:txBody>
      </p:sp>
      <p:sp>
        <p:nvSpPr>
          <p:cNvPr id="54" name="Shape 51"/>
          <p:cNvSpPr/>
          <p:nvPr/>
        </p:nvSpPr>
        <p:spPr>
          <a:xfrm>
            <a:off x="520700" y="4665268"/>
            <a:ext cx="6985000" cy="0"/>
          </a:xfrm>
          <a:prstGeom prst="line">
            <a:avLst/>
          </a:prstGeom>
          <a:noFill/>
          <a:ln w="6350">
            <a:solidFill>
              <a:srgbClr val="000000"/>
            </a:solidFill>
            <a:prstDash val="solid"/>
          </a:ln>
        </p:spPr>
      </p:sp>
      <p:sp>
        <p:nvSpPr>
          <p:cNvPr id="55" name="Text 52"/>
          <p:cNvSpPr/>
          <p:nvPr/>
        </p:nvSpPr>
        <p:spPr>
          <a:xfrm>
            <a:off x="654050" y="4410633"/>
            <a:ext cx="2374202" cy="220980"/>
          </a:xfrm>
          <a:prstGeom prst="rect">
            <a:avLst/>
          </a:prstGeom>
          <a:noFill/>
          <a:ln/>
        </p:spPr>
        <p:txBody>
          <a:bodyPr wrap="square" lIns="0" tIns="0" rIns="0" bIns="0" rtlCol="0" anchor="t">
            <a:normAutofit/>
          </a:bodyPr>
          <a:lstStyle/>
          <a:p>
            <a:pPr marL="0" indent="0" algn="l">
              <a:lnSpc>
                <a:spcPts val="1540"/>
              </a:lnSpc>
              <a:buNone/>
            </a:pPr>
            <a:r>
              <a:rPr lang="en-US" sz="1100" b="1" dirty="0">
                <a:solidFill>
                  <a:srgbClr val="000000"/>
                </a:solidFill>
                <a:latin typeface="Arial" pitchFamily="34" charset="0"/>
                <a:ea typeface="Arial" pitchFamily="34" charset="-122"/>
                <a:cs typeface="Arial" pitchFamily="34" charset="-120"/>
              </a:rPr>
              <a:t>Summe</a:t>
            </a:r>
            <a:endParaRPr lang="en-US" sz="1100" dirty="0"/>
          </a:p>
        </p:txBody>
      </p:sp>
      <p:sp>
        <p:nvSpPr>
          <p:cNvPr id="56" name="Text 53"/>
          <p:cNvSpPr/>
          <p:nvPr/>
        </p:nvSpPr>
        <p:spPr>
          <a:xfrm>
            <a:off x="3060700" y="4410633"/>
            <a:ext cx="749300" cy="220980"/>
          </a:xfrm>
          <a:prstGeom prst="rect">
            <a:avLst/>
          </a:prstGeom>
          <a:noFill/>
          <a:ln/>
        </p:spPr>
        <p:txBody>
          <a:bodyPr wrap="square" lIns="0" tIns="0" rIns="0" bIns="0" rtlCol="0" anchor="t">
            <a:normAutofit/>
          </a:bodyPr>
          <a:lstStyle/>
          <a:p>
            <a:pPr marL="0" indent="0" algn="r">
              <a:lnSpc>
                <a:spcPts val="1540"/>
              </a:lnSpc>
              <a:buNone/>
            </a:pPr>
            <a:r>
              <a:rPr lang="en-US" sz="1100" b="1" dirty="0">
                <a:solidFill>
                  <a:srgbClr val="000000"/>
                </a:solidFill>
                <a:latin typeface="Arial" pitchFamily="34" charset="0"/>
                <a:ea typeface="Arial" pitchFamily="34" charset="-122"/>
                <a:cs typeface="Arial" pitchFamily="34" charset="-120"/>
              </a:rPr>
              <a:t>30,0</a:t>
            </a:r>
            <a:endParaRPr lang="en-US" sz="1100" dirty="0"/>
          </a:p>
        </p:txBody>
      </p:sp>
      <p:sp>
        <p:nvSpPr>
          <p:cNvPr id="57" name="Text 54"/>
          <p:cNvSpPr/>
          <p:nvPr/>
        </p:nvSpPr>
        <p:spPr>
          <a:xfrm>
            <a:off x="3911600" y="4410633"/>
            <a:ext cx="622300" cy="220980"/>
          </a:xfrm>
          <a:prstGeom prst="rect">
            <a:avLst/>
          </a:prstGeom>
          <a:noFill/>
          <a:ln/>
        </p:spPr>
        <p:txBody>
          <a:bodyPr wrap="square" lIns="0" tIns="0" rIns="0" bIns="0" rtlCol="0" anchor="t">
            <a:normAutofit/>
          </a:bodyPr>
          <a:lstStyle/>
          <a:p>
            <a:pPr marL="0" indent="0" algn="r">
              <a:lnSpc>
                <a:spcPts val="1540"/>
              </a:lnSpc>
              <a:buNone/>
            </a:pPr>
            <a:r>
              <a:rPr lang="en-US" sz="1100" b="1" dirty="0">
                <a:solidFill>
                  <a:srgbClr val="000000"/>
                </a:solidFill>
                <a:latin typeface="Arial" pitchFamily="34" charset="0"/>
                <a:ea typeface="Arial" pitchFamily="34" charset="-122"/>
                <a:cs typeface="Arial" pitchFamily="34" charset="-120"/>
              </a:rPr>
              <a:t>100%</a:t>
            </a:r>
            <a:endParaRPr lang="en-US" sz="1100" dirty="0"/>
          </a:p>
        </p:txBody>
      </p:sp>
      <p:sp>
        <p:nvSpPr>
          <p:cNvPr id="58" name="Text 55"/>
          <p:cNvSpPr/>
          <p:nvPr/>
        </p:nvSpPr>
        <p:spPr>
          <a:xfrm>
            <a:off x="6057900" y="4410633"/>
            <a:ext cx="1447800" cy="220980"/>
          </a:xfrm>
          <a:prstGeom prst="rect">
            <a:avLst/>
          </a:prstGeom>
          <a:noFill/>
          <a:ln/>
        </p:spPr>
        <p:txBody>
          <a:bodyPr wrap="square" lIns="0" tIns="0" rIns="0" bIns="0" rtlCol="0" anchor="t">
            <a:normAutofit/>
          </a:bodyPr>
          <a:lstStyle/>
          <a:p>
            <a:pPr marL="0" indent="0" algn="r">
              <a:lnSpc>
                <a:spcPts val="1540"/>
              </a:lnSpc>
              <a:buNone/>
            </a:pPr>
            <a:r>
              <a:rPr lang="en-US" sz="1100" b="1" dirty="0">
                <a:solidFill>
                  <a:srgbClr val="000000"/>
                </a:solidFill>
                <a:latin typeface="Arial" pitchFamily="34" charset="0"/>
                <a:ea typeface="Arial" pitchFamily="34" charset="-122"/>
                <a:cs typeface="Arial" pitchFamily="34" charset="-120"/>
              </a:rPr>
              <a:t>mindestens 3,1%</a:t>
            </a:r>
            <a:endParaRPr lang="en-US" sz="1100" dirty="0"/>
          </a:p>
        </p:txBody>
      </p:sp>
      <p:sp>
        <p:nvSpPr>
          <p:cNvPr id="59" name="Text 56"/>
          <p:cNvSpPr/>
          <p:nvPr/>
        </p:nvSpPr>
        <p:spPr>
          <a:xfrm>
            <a:off x="520700" y="4744641"/>
            <a:ext cx="7194550" cy="385445"/>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Die erwarteten Abrufe der Jahre 1 bis 5 betragen insgesamt EUR 26,1 Mio. Die verbleibenden EUR 3,9 Mio. nach Jahr 5 decken das Festgeld, das Kapitalschutzprodukt und die angesammelten Erträge.</a:t>
            </a:r>
            <a:endParaRPr lang="en-US" sz="1050" dirty="0"/>
          </a:p>
        </p:txBody>
      </p:sp>
      <p:sp>
        <p:nvSpPr>
          <p:cNvPr id="60" name="Shape 57"/>
          <p:cNvSpPr/>
          <p:nvPr/>
        </p:nvSpPr>
        <p:spPr>
          <a:xfrm>
            <a:off x="7912100" y="1122598"/>
            <a:ext cx="3759200" cy="4782900"/>
          </a:xfrm>
          <a:prstGeom prst="rect">
            <a:avLst/>
          </a:prstGeom>
          <a:solidFill>
            <a:srgbClr val="F2F2F2"/>
          </a:solidFill>
          <a:ln/>
        </p:spPr>
      </p:sp>
      <p:sp>
        <p:nvSpPr>
          <p:cNvPr id="61" name="Text 58"/>
          <p:cNvSpPr/>
          <p:nvPr/>
        </p:nvSpPr>
        <p:spPr>
          <a:xfrm>
            <a:off x="8166100" y="1452798"/>
            <a:ext cx="3348736" cy="245745"/>
          </a:xfrm>
          <a:prstGeom prst="rect">
            <a:avLst/>
          </a:prstGeom>
          <a:noFill/>
          <a:ln/>
        </p:spPr>
        <p:txBody>
          <a:bodyPr wrap="square" lIns="0" tIns="0" rIns="0" bIns="0" rtlCol="0" anchor="t">
            <a:normAutofit/>
          </a:bodyPr>
          <a:lstStyle/>
          <a:p>
            <a:pPr marL="0" indent="0" algn="l">
              <a:lnSpc>
                <a:spcPts val="1772"/>
              </a:lnSpc>
              <a:buNone/>
            </a:pPr>
            <a:r>
              <a:rPr lang="en-US" sz="1477" dirty="0">
                <a:solidFill>
                  <a:srgbClr val="000000"/>
                </a:solidFill>
                <a:latin typeface="Arial" pitchFamily="34" charset="0"/>
                <a:ea typeface="Arial" pitchFamily="34" charset="-122"/>
                <a:cs typeface="Arial" pitchFamily="34" charset="-120"/>
              </a:rPr>
              <a:t>Geschätztes Ertragspotenzial</a:t>
            </a:r>
            <a:endParaRPr lang="en-US" sz="1477" dirty="0"/>
          </a:p>
        </p:txBody>
      </p:sp>
      <p:sp>
        <p:nvSpPr>
          <p:cNvPr id="62" name="Text 59"/>
          <p:cNvSpPr/>
          <p:nvPr/>
        </p:nvSpPr>
        <p:spPr>
          <a:xfrm>
            <a:off x="8166100" y="1774751"/>
            <a:ext cx="3505200" cy="887333"/>
          </a:xfrm>
          <a:prstGeom prst="rect">
            <a:avLst/>
          </a:prstGeom>
          <a:noFill/>
          <a:ln/>
        </p:spPr>
        <p:txBody>
          <a:bodyPr wrap="square" lIns="0" tIns="0" rIns="0" bIns="0" rtlCol="0" anchor="t">
            <a:normAutofit/>
          </a:bodyPr>
          <a:lstStyle/>
          <a:p>
            <a:pPr marL="0" indent="0" algn="l">
              <a:lnSpc>
                <a:spcPts val="3465"/>
              </a:lnSpc>
              <a:buNone/>
            </a:pPr>
            <a:r>
              <a:rPr lang="en-US" sz="3150" dirty="0">
                <a:solidFill>
                  <a:srgbClr val="E60000"/>
                </a:solidFill>
                <a:latin typeface="Arial" pitchFamily="34" charset="0"/>
                <a:ea typeface="Arial" pitchFamily="34" charset="-122"/>
                <a:cs typeface="Arial" pitchFamily="34" charset="-120"/>
              </a:rPr>
              <a:t>ca. EUR 0,94 Mio.</a:t>
            </a:r>
            <a:endParaRPr lang="en-US" sz="3150" dirty="0"/>
          </a:p>
        </p:txBody>
      </p:sp>
      <p:sp>
        <p:nvSpPr>
          <p:cNvPr id="63" name="Shape 60"/>
          <p:cNvSpPr/>
          <p:nvPr/>
        </p:nvSpPr>
        <p:spPr>
          <a:xfrm>
            <a:off x="8166100" y="3154598"/>
            <a:ext cx="3251200" cy="0"/>
          </a:xfrm>
          <a:prstGeom prst="line">
            <a:avLst/>
          </a:prstGeom>
          <a:noFill/>
          <a:ln w="6350">
            <a:solidFill>
              <a:srgbClr val="BFBFBF"/>
            </a:solidFill>
            <a:prstDash val="solid"/>
          </a:ln>
        </p:spPr>
      </p:sp>
      <p:sp>
        <p:nvSpPr>
          <p:cNvPr id="64" name="Text 61"/>
          <p:cNvSpPr/>
          <p:nvPr/>
        </p:nvSpPr>
        <p:spPr>
          <a:xfrm>
            <a:off x="8166100" y="2687476"/>
            <a:ext cx="3348736" cy="389017"/>
          </a:xfrm>
          <a:prstGeom prst="rect">
            <a:avLst/>
          </a:prstGeom>
          <a:noFill/>
          <a:ln/>
        </p:spPr>
        <p:txBody>
          <a:bodyPr wrap="square" lIns="0" tIns="0" rIns="0" bIns="0" rtlCol="0" anchor="t">
            <a:normAutofit/>
          </a:bodyPr>
          <a:lstStyle/>
          <a:p>
            <a:pPr marL="0" indent="0" algn="l">
              <a:lnSpc>
                <a:spcPts val="1439"/>
              </a:lnSpc>
              <a:buNone/>
            </a:pPr>
            <a:r>
              <a:rPr lang="en-US" sz="1066" dirty="0">
                <a:solidFill>
                  <a:srgbClr val="000000"/>
                </a:solidFill>
                <a:latin typeface="Arial" pitchFamily="34" charset="0"/>
                <a:ea typeface="Arial" pitchFamily="34" charset="-122"/>
                <a:cs typeface="Arial" pitchFamily="34" charset="-120"/>
              </a:rPr>
              <a:t>Ertrag im ersten Jahr vor Kosten, gegenüber ca. EUR 0,75 Mio. aus Geldmarktfonds mit 2,5%²</a:t>
            </a:r>
            <a:endParaRPr lang="en-US" sz="1066" dirty="0"/>
          </a:p>
        </p:txBody>
      </p:sp>
      <p:sp>
        <p:nvSpPr>
          <p:cNvPr id="65" name="Shape 62"/>
          <p:cNvSpPr/>
          <p:nvPr/>
        </p:nvSpPr>
        <p:spPr>
          <a:xfrm>
            <a:off x="8166100" y="3701095"/>
            <a:ext cx="3251200" cy="0"/>
          </a:xfrm>
          <a:prstGeom prst="line">
            <a:avLst/>
          </a:prstGeom>
          <a:noFill/>
          <a:ln w="6350">
            <a:solidFill>
              <a:srgbClr val="BFBFBF"/>
            </a:solidFill>
            <a:prstDash val="solid"/>
          </a:ln>
        </p:spPr>
      </p:sp>
      <p:sp>
        <p:nvSpPr>
          <p:cNvPr id="66" name="Text 63"/>
          <p:cNvSpPr/>
          <p:nvPr/>
        </p:nvSpPr>
        <p:spPr>
          <a:xfrm>
            <a:off x="8166100" y="3246673"/>
            <a:ext cx="3348736" cy="389017"/>
          </a:xfrm>
          <a:prstGeom prst="rect">
            <a:avLst/>
          </a:prstGeom>
          <a:noFill/>
          <a:ln/>
        </p:spPr>
        <p:txBody>
          <a:bodyPr wrap="square" lIns="0" tIns="0" rIns="0" bIns="0" rtlCol="0" anchor="t">
            <a:normAutofit/>
          </a:bodyPr>
          <a:lstStyle/>
          <a:p>
            <a:pPr marL="0" indent="0" algn="l">
              <a:lnSpc>
                <a:spcPts val="1439"/>
              </a:lnSpc>
              <a:buNone/>
            </a:pPr>
            <a:r>
              <a:rPr lang="en-US" sz="1066" b="1" dirty="0">
                <a:solidFill>
                  <a:srgbClr val="000000"/>
                </a:solidFill>
                <a:latin typeface="Arial" pitchFamily="34" charset="0"/>
                <a:ea typeface="Arial" pitchFamily="34" charset="-122"/>
                <a:cs typeface="Arial" pitchFamily="34" charset="-120"/>
              </a:rPr>
              <a:t>3,1% p.a.</a:t>
            </a:r>
            <a:r>
              <a:rPr lang="en-US" sz="1066" dirty="0">
                <a:solidFill>
                  <a:srgbClr val="000000"/>
                </a:solidFill>
                <a:latin typeface="Arial" pitchFamily="34" charset="0"/>
                <a:ea typeface="Arial" pitchFamily="34" charset="-122"/>
                <a:cs typeface="Arial" pitchFamily="34" charset="-120"/>
              </a:rPr>
              <a:t> zu Beginn, mit dem Kapitalschutzprodukt zu seinem Minimum von null gerechnet</a:t>
            </a:r>
            <a:endParaRPr lang="en-US" sz="1066" dirty="0"/>
          </a:p>
        </p:txBody>
      </p:sp>
      <p:sp>
        <p:nvSpPr>
          <p:cNvPr id="67" name="Shape 64"/>
          <p:cNvSpPr/>
          <p:nvPr/>
        </p:nvSpPr>
        <p:spPr>
          <a:xfrm>
            <a:off x="8166100" y="4247592"/>
            <a:ext cx="3251200" cy="0"/>
          </a:xfrm>
          <a:prstGeom prst="line">
            <a:avLst/>
          </a:prstGeom>
          <a:noFill/>
          <a:ln w="6350">
            <a:solidFill>
              <a:srgbClr val="BFBFBF"/>
            </a:solidFill>
            <a:prstDash val="solid"/>
          </a:ln>
        </p:spPr>
      </p:sp>
      <p:sp>
        <p:nvSpPr>
          <p:cNvPr id="68" name="Text 65"/>
          <p:cNvSpPr/>
          <p:nvPr/>
        </p:nvSpPr>
        <p:spPr>
          <a:xfrm>
            <a:off x="8166100" y="3793170"/>
            <a:ext cx="3348736" cy="389017"/>
          </a:xfrm>
          <a:prstGeom prst="rect">
            <a:avLst/>
          </a:prstGeom>
          <a:noFill/>
          <a:ln/>
        </p:spPr>
        <p:txBody>
          <a:bodyPr wrap="square" lIns="0" tIns="0" rIns="0" bIns="0" rtlCol="0" anchor="t">
            <a:normAutofit/>
          </a:bodyPr>
          <a:lstStyle/>
          <a:p>
            <a:pPr marL="0" indent="0" algn="l">
              <a:lnSpc>
                <a:spcPts val="1439"/>
              </a:lnSpc>
              <a:buNone/>
            </a:pPr>
            <a:r>
              <a:rPr lang="en-US" sz="1066" b="1" dirty="0">
                <a:solidFill>
                  <a:srgbClr val="000000"/>
                </a:solidFill>
                <a:latin typeface="Arial" pitchFamily="34" charset="0"/>
                <a:ea typeface="Arial" pitchFamily="34" charset="-122"/>
                <a:cs typeface="Arial" pitchFamily="34" charset="-120"/>
              </a:rPr>
              <a:t>3,5% p.a.</a:t>
            </a:r>
            <a:r>
              <a:rPr lang="en-US" sz="1066" dirty="0">
                <a:solidFill>
                  <a:srgbClr val="000000"/>
                </a:solidFill>
                <a:latin typeface="Arial" pitchFamily="34" charset="0"/>
                <a:ea typeface="Arial" pitchFamily="34" charset="-122"/>
                <a:cs typeface="Arial" pitchFamily="34" charset="-120"/>
              </a:rPr>
              <a:t> auf die 90% in Geldmarktfonds, Festgeld und Anleihen</a:t>
            </a:r>
            <a:endParaRPr lang="en-US" sz="1066" dirty="0"/>
          </a:p>
        </p:txBody>
      </p:sp>
      <p:sp>
        <p:nvSpPr>
          <p:cNvPr id="69" name="Shape 66"/>
          <p:cNvSpPr/>
          <p:nvPr/>
        </p:nvSpPr>
        <p:spPr>
          <a:xfrm>
            <a:off x="8166100" y="4975937"/>
            <a:ext cx="3251200" cy="0"/>
          </a:xfrm>
          <a:prstGeom prst="line">
            <a:avLst/>
          </a:prstGeom>
          <a:noFill/>
          <a:ln w="6350">
            <a:solidFill>
              <a:srgbClr val="BFBFBF"/>
            </a:solidFill>
            <a:prstDash val="solid"/>
          </a:ln>
        </p:spPr>
      </p:sp>
      <p:sp>
        <p:nvSpPr>
          <p:cNvPr id="70" name="Text 67"/>
          <p:cNvSpPr/>
          <p:nvPr/>
        </p:nvSpPr>
        <p:spPr>
          <a:xfrm>
            <a:off x="8166100" y="4339667"/>
            <a:ext cx="3348736" cy="570865"/>
          </a:xfrm>
          <a:prstGeom prst="rect">
            <a:avLst/>
          </a:prstGeom>
          <a:noFill/>
          <a:ln/>
        </p:spPr>
        <p:txBody>
          <a:bodyPr wrap="square" lIns="0" tIns="0" rIns="0" bIns="0" rtlCol="0" anchor="t">
            <a:normAutofit/>
          </a:bodyPr>
          <a:lstStyle/>
          <a:p>
            <a:pPr marL="0" indent="0" algn="l">
              <a:lnSpc>
                <a:spcPts val="1443"/>
              </a:lnSpc>
              <a:buNone/>
            </a:pPr>
            <a:r>
              <a:rPr lang="en-US" sz="1069" b="1" dirty="0">
                <a:solidFill>
                  <a:srgbClr val="000000"/>
                </a:solidFill>
                <a:latin typeface="Arial" pitchFamily="34" charset="0"/>
                <a:ea typeface="Arial" pitchFamily="34" charset="-122"/>
                <a:cs typeface="Arial" pitchFamily="34" charset="-120"/>
              </a:rPr>
              <a:t>Chance:</a:t>
            </a:r>
            <a:r>
              <a:rPr lang="en-US" sz="1069" dirty="0">
                <a:solidFill>
                  <a:srgbClr val="000000"/>
                </a:solidFill>
                <a:latin typeface="Arial" pitchFamily="34" charset="0"/>
                <a:ea typeface="Arial" pitchFamily="34" charset="-122"/>
                <a:cs typeface="Arial" pitchFamily="34" charset="-120"/>
              </a:rPr>
              <a:t> Partizipation des Produkts an einem Indexanstieg [Ergänzung Autor: indikative Bedingungen]</a:t>
            </a:r>
            <a:endParaRPr lang="en-US" sz="1069" dirty="0"/>
          </a:p>
        </p:txBody>
      </p:sp>
      <p:sp>
        <p:nvSpPr>
          <p:cNvPr id="71" name="Text 68"/>
          <p:cNvSpPr/>
          <p:nvPr/>
        </p:nvSpPr>
        <p:spPr>
          <a:xfrm>
            <a:off x="8166100" y="5068019"/>
            <a:ext cx="3348736" cy="570786"/>
          </a:xfrm>
          <a:prstGeom prst="rect">
            <a:avLst/>
          </a:prstGeom>
          <a:noFill/>
          <a:ln/>
        </p:spPr>
        <p:txBody>
          <a:bodyPr wrap="square" lIns="0" tIns="0" rIns="0" bIns="0" rtlCol="0" anchor="t">
            <a:normAutofit/>
          </a:bodyPr>
          <a:lstStyle/>
          <a:p>
            <a:pPr marL="0" indent="0" algn="l">
              <a:lnSpc>
                <a:spcPts val="1439"/>
              </a:lnSpc>
              <a:buNone/>
            </a:pPr>
            <a:r>
              <a:rPr lang="en-US" sz="1066" b="1" dirty="0">
                <a:solidFill>
                  <a:srgbClr val="000000"/>
                </a:solidFill>
                <a:latin typeface="Arial" pitchFamily="34" charset="0"/>
                <a:ea typeface="Arial" pitchFamily="34" charset="-122"/>
                <a:cs typeface="Arial" pitchFamily="34" charset="-120"/>
              </a:rPr>
              <a:t>Wertschwankung:</a:t>
            </a:r>
            <a:r>
              <a:rPr lang="en-US" sz="1066" dirty="0">
                <a:solidFill>
                  <a:srgbClr val="000000"/>
                </a:solidFill>
                <a:latin typeface="Arial" pitchFamily="34" charset="0"/>
                <a:ea typeface="Arial" pitchFamily="34" charset="-122"/>
                <a:cs typeface="Arial" pitchFamily="34" charset="-120"/>
              </a:rPr>
              <a:t> gering, da Anleihen und Kapitalschutzprodukt bis zur Fälligkeit gehalten werden</a:t>
            </a:r>
            <a:endParaRPr lang="en-US" sz="1066" dirty="0"/>
          </a:p>
        </p:txBody>
      </p:sp>
      <p:pic>
        <p:nvPicPr>
          <p:cNvPr id="72" name="Image 1"/>
          <p:cNvPicPr>
            <a:picLocks noChangeAspect="1"/>
          </p:cNvPicPr>
          <p:nvPr/>
        </p:nvPicPr>
        <p:blipFill>
          <a:blip r:embed="rId4"/>
          <a:srcRect/>
          <a:stretch/>
        </p:blipFill>
        <p:spPr>
          <a:xfrm>
            <a:off x="8166100" y="1122598"/>
            <a:ext cx="381000" cy="190500"/>
          </a:xfrm>
          <a:prstGeom prst="rect">
            <a:avLst/>
          </a:prstGeom>
        </p:spPr>
      </p:pic>
      <p:sp>
        <p:nvSpPr>
          <p:cNvPr id="74" name="Text 69"/>
          <p:cNvSpPr/>
          <p:nvPr/>
        </p:nvSpPr>
        <p:spPr>
          <a:xfrm>
            <a:off x="1397000" y="6233158"/>
            <a:ext cx="9679940" cy="42164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Nur zur Illustration und keine Empfehlung. 1 Geldmarktfonds: angenommene Rendite nach Kosten. Anleihen: angepasste Renditekurve für Unternehmensanleihen in Euro mit Investment Grade, 28. Oktober 2026 (Bondscovery), vor Kosten und vor etwaigen Ausfällen. 2 Einfache Berechnung auf die vollen EUR 30 Mio. 3 Illustrativer Zins für ein Festgeld über sechs Monate, mit Wiederanlage zum gleichen Satz für den Rest des ersten Jahres [Ergänzung Autor: Bank und Datum des Angebots].</a:t>
            </a:r>
            <a:endParaRPr lang="en-US" sz="800" dirty="0"/>
          </a:p>
        </p:txBody>
      </p:sp>
      <p:sp>
        <p:nvSpPr>
          <p:cNvPr id="75" name="Text 70"/>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17</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364"/>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Beispiel 1: Die Hauptrisiken sind tiefere Zinsen und schnellere Abrufe</a:t>
            </a:r>
            <a:endParaRPr lang="en-US" sz="2400" dirty="0"/>
          </a:p>
        </p:txBody>
      </p:sp>
      <p:sp>
        <p:nvSpPr>
          <p:cNvPr id="3" name="Text 1"/>
          <p:cNvSpPr/>
          <p:nvPr/>
        </p:nvSpPr>
        <p:spPr>
          <a:xfrm>
            <a:off x="520700" y="921469"/>
            <a:ext cx="11485118" cy="239633"/>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Einschätzung von Risikoszenarien für die konservative Reserve von EUR 30 Mio., illustrativ</a:t>
            </a:r>
            <a:endParaRPr lang="en-US" sz="1300" dirty="0"/>
          </a:p>
        </p:txBody>
      </p:sp>
      <p:sp>
        <p:nvSpPr>
          <p:cNvPr id="4" name="Shape 2"/>
          <p:cNvSpPr/>
          <p:nvPr/>
        </p:nvSpPr>
        <p:spPr>
          <a:xfrm>
            <a:off x="520700" y="1330561"/>
            <a:ext cx="11150600" cy="0"/>
          </a:xfrm>
          <a:prstGeom prst="line">
            <a:avLst/>
          </a:prstGeom>
          <a:noFill/>
          <a:ln w="6350">
            <a:solidFill>
              <a:srgbClr val="000000"/>
            </a:solidFill>
            <a:prstDash val="solid"/>
          </a:ln>
        </p:spPr>
      </p:sp>
      <p:sp>
        <p:nvSpPr>
          <p:cNvPr id="5" name="Shape 3"/>
          <p:cNvSpPr/>
          <p:nvPr/>
        </p:nvSpPr>
        <p:spPr>
          <a:xfrm>
            <a:off x="520700" y="5101429"/>
            <a:ext cx="11150600" cy="0"/>
          </a:xfrm>
          <a:prstGeom prst="line">
            <a:avLst/>
          </a:prstGeom>
          <a:noFill/>
          <a:ln w="6350">
            <a:solidFill>
              <a:srgbClr val="000000"/>
            </a:solidFill>
            <a:prstDash val="solid"/>
          </a:ln>
        </p:spPr>
      </p:sp>
      <p:sp>
        <p:nvSpPr>
          <p:cNvPr id="6" name="Shape 4"/>
          <p:cNvSpPr/>
          <p:nvPr/>
        </p:nvSpPr>
        <p:spPr>
          <a:xfrm>
            <a:off x="520700" y="1664179"/>
            <a:ext cx="11150600" cy="0"/>
          </a:xfrm>
          <a:prstGeom prst="line">
            <a:avLst/>
          </a:prstGeom>
          <a:noFill/>
          <a:ln w="6350">
            <a:solidFill>
              <a:srgbClr val="000000"/>
            </a:solidFill>
            <a:prstDash val="solid"/>
          </a:ln>
        </p:spPr>
      </p:sp>
      <p:sp>
        <p:nvSpPr>
          <p:cNvPr id="7" name="Text 5"/>
          <p:cNvSpPr/>
          <p:nvPr/>
        </p:nvSpPr>
        <p:spPr>
          <a:xfrm>
            <a:off x="1104900" y="1408671"/>
            <a:ext cx="2158365" cy="202803"/>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Szenario</a:t>
            </a:r>
            <a:endParaRPr lang="en-US" sz="1000" dirty="0"/>
          </a:p>
        </p:txBody>
      </p:sp>
      <p:sp>
        <p:nvSpPr>
          <p:cNvPr id="8" name="Text 6"/>
          <p:cNvSpPr/>
          <p:nvPr/>
        </p:nvSpPr>
        <p:spPr>
          <a:xfrm>
            <a:off x="3403600" y="1408671"/>
            <a:ext cx="2699019" cy="202803"/>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Was passiert</a:t>
            </a:r>
            <a:endParaRPr lang="en-US" sz="1000" dirty="0"/>
          </a:p>
        </p:txBody>
      </p:sp>
      <p:sp>
        <p:nvSpPr>
          <p:cNvPr id="9" name="Text 7"/>
          <p:cNvSpPr/>
          <p:nvPr/>
        </p:nvSpPr>
        <p:spPr>
          <a:xfrm>
            <a:off x="6227207" y="1408671"/>
            <a:ext cx="2699101" cy="202803"/>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Wirkung auf die Reserve</a:t>
            </a:r>
            <a:endParaRPr lang="en-US" sz="1000" dirty="0"/>
          </a:p>
        </p:txBody>
      </p:sp>
      <p:sp>
        <p:nvSpPr>
          <p:cNvPr id="10" name="Text 8"/>
          <p:cNvSpPr/>
          <p:nvPr/>
        </p:nvSpPr>
        <p:spPr>
          <a:xfrm>
            <a:off x="9050893" y="1408671"/>
            <a:ext cx="2699019" cy="202803"/>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Reaktion</a:t>
            </a:r>
            <a:endParaRPr lang="en-US" sz="1000" dirty="0"/>
          </a:p>
        </p:txBody>
      </p:sp>
      <p:sp>
        <p:nvSpPr>
          <p:cNvPr id="11" name="Shape 9"/>
          <p:cNvSpPr/>
          <p:nvPr/>
        </p:nvSpPr>
        <p:spPr>
          <a:xfrm>
            <a:off x="520700" y="2347602"/>
            <a:ext cx="11150600" cy="0"/>
          </a:xfrm>
          <a:prstGeom prst="line">
            <a:avLst/>
          </a:prstGeom>
          <a:noFill/>
          <a:ln w="6350">
            <a:solidFill>
              <a:srgbClr val="BFBFBF"/>
            </a:solidFill>
            <a:prstDash val="solid"/>
          </a:ln>
        </p:spPr>
      </p:sp>
      <p:sp>
        <p:nvSpPr>
          <p:cNvPr id="12" name="Text 10"/>
          <p:cNvSpPr/>
          <p:nvPr/>
        </p:nvSpPr>
        <p:spPr>
          <a:xfrm>
            <a:off x="520700" y="1749909"/>
            <a:ext cx="431800" cy="538639"/>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1</a:t>
            </a:r>
            <a:endParaRPr lang="en-US" sz="1400" dirty="0"/>
          </a:p>
        </p:txBody>
      </p:sp>
      <p:sp>
        <p:nvSpPr>
          <p:cNvPr id="13" name="Text 11"/>
          <p:cNvSpPr/>
          <p:nvPr/>
        </p:nvSpPr>
        <p:spPr>
          <a:xfrm>
            <a:off x="1104900" y="1749909"/>
            <a:ext cx="2158365" cy="538639"/>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Die EZB senkt die Zinsen um einen Punkt</a:t>
            </a:r>
            <a:endParaRPr lang="en-US" sz="1100" dirty="0"/>
          </a:p>
        </p:txBody>
      </p:sp>
      <p:sp>
        <p:nvSpPr>
          <p:cNvPr id="14" name="Text 12"/>
          <p:cNvSpPr/>
          <p:nvPr/>
        </p:nvSpPr>
        <p:spPr>
          <a:xfrm>
            <a:off x="3403600" y="1749909"/>
            <a:ext cx="2699019"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Geldmarktrendite fällt auf rund 1,5%; das Festgeld behält 3% bis zur Fälligkeit</a:t>
            </a:r>
            <a:endParaRPr lang="en-US" sz="1000" dirty="0"/>
          </a:p>
        </p:txBody>
      </p:sp>
      <p:sp>
        <p:nvSpPr>
          <p:cNvPr id="15" name="Text 13"/>
          <p:cNvSpPr/>
          <p:nvPr/>
        </p:nvSpPr>
        <p:spPr>
          <a:xfrm>
            <a:off x="6227207" y="1749909"/>
            <a:ext cx="2699101"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Ertrag ca. EUR 45.000 pro Jahr tiefer, nach Wiederanlage des Festgelds weitere ca. EUR 30.000; 2,9% zu Beginn statt 3,1%</a:t>
            </a:r>
            <a:endParaRPr lang="en-US" sz="1000" dirty="0"/>
          </a:p>
        </p:txBody>
      </p:sp>
      <p:sp>
        <p:nvSpPr>
          <p:cNvPr id="16" name="Text 14"/>
          <p:cNvSpPr/>
          <p:nvPr/>
        </p:nvSpPr>
        <p:spPr>
          <a:xfrm>
            <a:off x="9050893" y="1749909"/>
            <a:ext cx="2699019"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Keine nötig; die Anleiherenditen bleiben fixiert</a:t>
            </a:r>
            <a:endParaRPr lang="en-US" sz="1000" dirty="0"/>
          </a:p>
        </p:txBody>
      </p:sp>
      <p:sp>
        <p:nvSpPr>
          <p:cNvPr id="17" name="Shape 15"/>
          <p:cNvSpPr/>
          <p:nvPr/>
        </p:nvSpPr>
        <p:spPr>
          <a:xfrm>
            <a:off x="520700" y="3373127"/>
            <a:ext cx="11150600" cy="0"/>
          </a:xfrm>
          <a:prstGeom prst="line">
            <a:avLst/>
          </a:prstGeom>
          <a:noFill/>
          <a:ln w="6350">
            <a:solidFill>
              <a:srgbClr val="BFBFBF"/>
            </a:solidFill>
            <a:prstDash val="solid"/>
          </a:ln>
        </p:spPr>
      </p:sp>
      <p:sp>
        <p:nvSpPr>
          <p:cNvPr id="18" name="Text 16"/>
          <p:cNvSpPr/>
          <p:nvPr/>
        </p:nvSpPr>
        <p:spPr>
          <a:xfrm>
            <a:off x="520700" y="2433327"/>
            <a:ext cx="431800" cy="880745"/>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2</a:t>
            </a:r>
            <a:endParaRPr lang="en-US" sz="1400" dirty="0"/>
          </a:p>
        </p:txBody>
      </p:sp>
      <p:sp>
        <p:nvSpPr>
          <p:cNvPr id="19" name="Text 17"/>
          <p:cNvSpPr/>
          <p:nvPr/>
        </p:nvSpPr>
        <p:spPr>
          <a:xfrm>
            <a:off x="1104900" y="2433327"/>
            <a:ext cx="2158365" cy="880745"/>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Abrufe der Jahre 1 und 2 kommen gleichzeitig</a:t>
            </a:r>
            <a:endParaRPr lang="en-US" sz="1100" dirty="0"/>
          </a:p>
        </p:txBody>
      </p:sp>
      <p:sp>
        <p:nvSpPr>
          <p:cNvPr id="20" name="Text 18"/>
          <p:cNvSpPr/>
          <p:nvPr/>
        </p:nvSpPr>
        <p:spPr>
          <a:xfrm>
            <a:off x="3403600" y="2433327"/>
            <a:ext cx="2699019" cy="880745"/>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EUR 12,0 Mio. Abrufe in Jahr 1, gegenüber EUR 7,5 Mio. in Geldmarktfonds und Festgeld</a:t>
            </a:r>
            <a:endParaRPr lang="en-US" sz="1000" dirty="0"/>
          </a:p>
        </p:txBody>
      </p:sp>
      <p:sp>
        <p:nvSpPr>
          <p:cNvPr id="21" name="Text 19"/>
          <p:cNvSpPr/>
          <p:nvPr/>
        </p:nvSpPr>
        <p:spPr>
          <a:xfrm>
            <a:off x="6227207" y="2433327"/>
            <a:ext cx="2699101" cy="880745"/>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Fehlbetrag von EUR 4,5 Mio. in Jahr 1</a:t>
            </a:r>
            <a:endParaRPr lang="en-US" sz="1000" dirty="0"/>
          </a:p>
        </p:txBody>
      </p:sp>
      <p:sp>
        <p:nvSpPr>
          <p:cNvPr id="22" name="Text 20"/>
          <p:cNvSpPr/>
          <p:nvPr/>
        </p:nvSpPr>
        <p:spPr>
          <a:xfrm>
            <a:off x="9050893" y="2433327"/>
            <a:ext cx="2699019" cy="880745"/>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Einen Teil der Anleihen mit Fälligkeit in Jahr 2 verkaufen, mit rund 1% Kurseffekt je Punkt Renditeänderung, oder eine kurzfristige Kreditlinie nutzen; das Festgeld nur zu den Bedingungen der Bank vorzeitig auflösen</a:t>
            </a:r>
            <a:endParaRPr lang="en-US" sz="1000" dirty="0"/>
          </a:p>
        </p:txBody>
      </p:sp>
      <p:sp>
        <p:nvSpPr>
          <p:cNvPr id="23" name="Shape 21"/>
          <p:cNvSpPr/>
          <p:nvPr/>
        </p:nvSpPr>
        <p:spPr>
          <a:xfrm>
            <a:off x="520700" y="3905734"/>
            <a:ext cx="11150600" cy="0"/>
          </a:xfrm>
          <a:prstGeom prst="line">
            <a:avLst/>
          </a:prstGeom>
          <a:noFill/>
          <a:ln w="6350">
            <a:solidFill>
              <a:srgbClr val="BFBFBF"/>
            </a:solidFill>
            <a:prstDash val="solid"/>
          </a:ln>
        </p:spPr>
      </p:sp>
      <p:sp>
        <p:nvSpPr>
          <p:cNvPr id="24" name="Text 22"/>
          <p:cNvSpPr/>
          <p:nvPr/>
        </p:nvSpPr>
        <p:spPr>
          <a:xfrm>
            <a:off x="520700" y="3458852"/>
            <a:ext cx="431800" cy="387826"/>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3</a:t>
            </a:r>
            <a:endParaRPr lang="en-US" sz="1400" dirty="0"/>
          </a:p>
        </p:txBody>
      </p:sp>
      <p:sp>
        <p:nvSpPr>
          <p:cNvPr id="25" name="Text 23"/>
          <p:cNvSpPr/>
          <p:nvPr/>
        </p:nvSpPr>
        <p:spPr>
          <a:xfrm>
            <a:off x="1104900" y="3458852"/>
            <a:ext cx="2158365" cy="387826"/>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Die Renditen steigen nach dem Kauf um einen Punkt</a:t>
            </a:r>
            <a:endParaRPr lang="en-US" sz="1100" dirty="0"/>
          </a:p>
        </p:txBody>
      </p:sp>
      <p:sp>
        <p:nvSpPr>
          <p:cNvPr id="26" name="Text 24"/>
          <p:cNvSpPr/>
          <p:nvPr/>
        </p:nvSpPr>
        <p:spPr>
          <a:xfrm>
            <a:off x="3403600" y="3458852"/>
            <a:ext cx="2699019" cy="38782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Anleihekurse fallen vor Fälligkeit</a:t>
            </a:r>
            <a:endParaRPr lang="en-US" sz="1000" dirty="0"/>
          </a:p>
        </p:txBody>
      </p:sp>
      <p:sp>
        <p:nvSpPr>
          <p:cNvPr id="27" name="Text 25"/>
          <p:cNvSpPr/>
          <p:nvPr/>
        </p:nvSpPr>
        <p:spPr>
          <a:xfrm>
            <a:off x="6227207" y="3458852"/>
            <a:ext cx="2699101" cy="38782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Buchverlust von ca. EUR 0,5 Mio. auf die Anleihenleiter</a:t>
            </a:r>
            <a:endParaRPr lang="en-US" sz="1000" dirty="0"/>
          </a:p>
        </p:txBody>
      </p:sp>
      <p:sp>
        <p:nvSpPr>
          <p:cNvPr id="28" name="Text 26"/>
          <p:cNvSpPr/>
          <p:nvPr/>
        </p:nvSpPr>
        <p:spPr>
          <a:xfrm>
            <a:off x="9050893" y="3458852"/>
            <a:ext cx="2699019" cy="38782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Bis zur Fälligkeit halten, dann zahlen die Anleihen zu pari zurück</a:t>
            </a:r>
            <a:endParaRPr lang="en-US" sz="1000" dirty="0"/>
          </a:p>
        </p:txBody>
      </p:sp>
      <p:sp>
        <p:nvSpPr>
          <p:cNvPr id="29" name="Shape 27"/>
          <p:cNvSpPr/>
          <p:nvPr/>
        </p:nvSpPr>
        <p:spPr>
          <a:xfrm>
            <a:off x="520700" y="4589152"/>
            <a:ext cx="11150600" cy="0"/>
          </a:xfrm>
          <a:prstGeom prst="line">
            <a:avLst/>
          </a:prstGeom>
          <a:noFill/>
          <a:ln w="6350">
            <a:solidFill>
              <a:srgbClr val="BFBFBF"/>
            </a:solidFill>
            <a:prstDash val="solid"/>
          </a:ln>
        </p:spPr>
      </p:sp>
      <p:sp>
        <p:nvSpPr>
          <p:cNvPr id="30" name="Text 28"/>
          <p:cNvSpPr/>
          <p:nvPr/>
        </p:nvSpPr>
        <p:spPr>
          <a:xfrm>
            <a:off x="520700" y="3991459"/>
            <a:ext cx="431800" cy="538639"/>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4</a:t>
            </a:r>
            <a:endParaRPr lang="en-US" sz="1400" dirty="0"/>
          </a:p>
        </p:txBody>
      </p:sp>
      <p:sp>
        <p:nvSpPr>
          <p:cNvPr id="31" name="Text 29"/>
          <p:cNvSpPr/>
          <p:nvPr/>
        </p:nvSpPr>
        <p:spPr>
          <a:xfrm>
            <a:off x="1104900" y="3991459"/>
            <a:ext cx="2158365" cy="538639"/>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Ein Emittent wird herabgestuft oder fällt aus</a:t>
            </a:r>
            <a:endParaRPr lang="en-US" sz="1100" dirty="0"/>
          </a:p>
        </p:txBody>
      </p:sp>
      <p:sp>
        <p:nvSpPr>
          <p:cNvPr id="32" name="Text 30"/>
          <p:cNvSpPr/>
          <p:nvPr/>
        </p:nvSpPr>
        <p:spPr>
          <a:xfrm>
            <a:off x="3403600" y="3991459"/>
            <a:ext cx="2699019"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Verlust auf eine Anleihe oder das Kapitalschutzprodukt</a:t>
            </a:r>
            <a:endParaRPr lang="en-US" sz="1000" dirty="0"/>
          </a:p>
        </p:txBody>
      </p:sp>
      <p:sp>
        <p:nvSpPr>
          <p:cNvPr id="33" name="Text 31"/>
          <p:cNvSpPr/>
          <p:nvPr/>
        </p:nvSpPr>
        <p:spPr>
          <a:xfrm>
            <a:off x="6227207" y="3991459"/>
            <a:ext cx="2699101"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Begrenzt auf die Größe dieser Position</a:t>
            </a:r>
            <a:endParaRPr lang="en-US" sz="1000" dirty="0"/>
          </a:p>
        </p:txBody>
      </p:sp>
      <p:sp>
        <p:nvSpPr>
          <p:cNvPr id="34" name="Text 32"/>
          <p:cNvSpPr/>
          <p:nvPr/>
        </p:nvSpPr>
        <p:spPr>
          <a:xfrm>
            <a:off x="9050893" y="3991459"/>
            <a:ext cx="2699019" cy="538639"/>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Obergrenzen je Emittent und ein Mindestrating [Ergänzung Autor: Obergrenzen]</a:t>
            </a:r>
            <a:endParaRPr lang="en-US" sz="1000" dirty="0"/>
          </a:p>
        </p:txBody>
      </p:sp>
      <p:sp>
        <p:nvSpPr>
          <p:cNvPr id="35" name="Text 33"/>
          <p:cNvSpPr/>
          <p:nvPr/>
        </p:nvSpPr>
        <p:spPr>
          <a:xfrm>
            <a:off x="520700" y="4674877"/>
            <a:ext cx="431800" cy="367506"/>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5</a:t>
            </a:r>
            <a:endParaRPr lang="en-US" sz="1400" dirty="0"/>
          </a:p>
        </p:txBody>
      </p:sp>
      <p:sp>
        <p:nvSpPr>
          <p:cNvPr id="36" name="Text 34"/>
          <p:cNvSpPr/>
          <p:nvPr/>
        </p:nvSpPr>
        <p:spPr>
          <a:xfrm>
            <a:off x="1104900" y="4674877"/>
            <a:ext cx="2158365" cy="367506"/>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Abrufe verlangsamen sich</a:t>
            </a:r>
            <a:endParaRPr lang="en-US" sz="1100" dirty="0"/>
          </a:p>
        </p:txBody>
      </p:sp>
      <p:sp>
        <p:nvSpPr>
          <p:cNvPr id="37" name="Text 35"/>
          <p:cNvSpPr/>
          <p:nvPr/>
        </p:nvSpPr>
        <p:spPr>
          <a:xfrm>
            <a:off x="3403600" y="4674877"/>
            <a:ext cx="2699019" cy="36750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Anleihen werden fällig, bevor die Liquidität gebraucht wird</a:t>
            </a:r>
            <a:endParaRPr lang="en-US" sz="1000" dirty="0"/>
          </a:p>
        </p:txBody>
      </p:sp>
      <p:sp>
        <p:nvSpPr>
          <p:cNvPr id="38" name="Text 36"/>
          <p:cNvSpPr/>
          <p:nvPr/>
        </p:nvSpPr>
        <p:spPr>
          <a:xfrm>
            <a:off x="6227207" y="4674877"/>
            <a:ext cx="2699101" cy="36750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Liquidität sammelt sich in Stufe 1</a:t>
            </a:r>
            <a:endParaRPr lang="en-US" sz="1000" dirty="0"/>
          </a:p>
        </p:txBody>
      </p:sp>
      <p:sp>
        <p:nvSpPr>
          <p:cNvPr id="39" name="Text 37"/>
          <p:cNvSpPr/>
          <p:nvPr/>
        </p:nvSpPr>
        <p:spPr>
          <a:xfrm>
            <a:off x="9050893" y="4674877"/>
            <a:ext cx="2699019" cy="367506"/>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Zu den dann geltenden Sätzen wieder anlegen oder die Leiter verlängern</a:t>
            </a:r>
            <a:endParaRPr lang="en-US" sz="1000" dirty="0"/>
          </a:p>
        </p:txBody>
      </p:sp>
      <p:sp>
        <p:nvSpPr>
          <p:cNvPr id="40" name="Text 38"/>
          <p:cNvSpPr/>
          <p:nvPr/>
        </p:nvSpPr>
        <p:spPr>
          <a:xfrm>
            <a:off x="520700" y="5274952"/>
            <a:ext cx="11150600" cy="630555"/>
          </a:xfrm>
          <a:prstGeom prst="rect">
            <a:avLst/>
          </a:prstGeom>
          <a:solidFill>
            <a:srgbClr val="ECEBE4"/>
          </a:solidFill>
          <a:ln/>
        </p:spPr>
        <p:txBody>
          <a:bodyPr wrap="square" lIns="203200" tIns="127000" rIns="0" bIns="101600" rtlCol="0" anchor="t">
            <a:normAutofit/>
          </a:bodyPr>
          <a:lstStyle/>
          <a:p>
            <a:pPr marL="0" indent="0" algn="l">
              <a:lnSpc>
                <a:spcPts val="1485"/>
              </a:lnSpc>
              <a:buNone/>
            </a:pPr>
            <a:r>
              <a:rPr lang="en-US" sz="1100" dirty="0">
                <a:solidFill>
                  <a:srgbClr val="E60000"/>
                </a:solidFill>
                <a:latin typeface="Arial" pitchFamily="34" charset="0"/>
                <a:ea typeface="Arial" pitchFamily="34" charset="-122"/>
                <a:cs typeface="Arial" pitchFamily="34" charset="-120"/>
              </a:rPr>
              <a:t>Einschätzung:</a:t>
            </a:r>
            <a:r>
              <a:rPr lang="en-US" sz="1100" dirty="0">
                <a:solidFill>
                  <a:srgbClr val="000000"/>
                </a:solidFill>
                <a:latin typeface="Arial" pitchFamily="34" charset="0"/>
                <a:ea typeface="Arial" pitchFamily="34" charset="-122"/>
                <a:cs typeface="Arial" pitchFamily="34" charset="-120"/>
              </a:rPr>
              <a:t> in diesen Szenarien bleiben die Verluste auf Kurseffekte, die sich bis zur Fälligkeit umkehren, und auf einzelne Emittentenereignisse begrenzt. Der Preis dieser Sicherheit ist der entgangene Ertrag auf spät abgerufene Beträge.</a:t>
            </a:r>
            <a:endParaRPr lang="en-US" sz="1100" dirty="0"/>
          </a:p>
        </p:txBody>
      </p:sp>
      <p:sp>
        <p:nvSpPr>
          <p:cNvPr id="42" name="Text 39"/>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Illustrative einfache Berechnungen. Die Kurseffekte unterstellen Durationen von rund 1,9, 2,8 und 3,7 Jahren für die in den Jahren 2, 3 und 4 fälligen Anleihen und vernachlässigen Veränderungen der Kreditspreads.</a:t>
            </a:r>
            <a:endParaRPr lang="en-US" sz="800" dirty="0"/>
          </a:p>
        </p:txBody>
      </p:sp>
      <p:sp>
        <p:nvSpPr>
          <p:cNvPr id="43" name="Text 40"/>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Beispiel 2: Renditeorientierte Reserve legt spätere Abrufe in Aktien an</a:t>
            </a:r>
            <a:endParaRPr lang="en-US" sz="2400" dirty="0"/>
          </a:p>
        </p:txBody>
      </p:sp>
      <p:sp>
        <p:nvSpPr>
          <p:cNvPr id="3" name="Text 1"/>
          <p:cNvSpPr/>
          <p:nvPr/>
        </p:nvSpPr>
        <p:spPr>
          <a:xfrm>
            <a:off x="520700" y="922027"/>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Illustrative Allokation für EUR 30 Mio. offene Zusagen, mit einer zugesagten Kreditlinie als Absicherung</a:t>
            </a:r>
            <a:endParaRPr lang="en-US" sz="1300" dirty="0"/>
          </a:p>
        </p:txBody>
      </p:sp>
      <p:pic>
        <p:nvPicPr>
          <p:cNvPr id="4" name="Image 0" descr="Allokation: 15% Geldmarkt, 25% Investment Grade Anleihen, 10% Barrier Reverse Convertible, 50% diversifizierte Aktien"/>
          <p:cNvPicPr>
            <a:picLocks noChangeAspect="1"/>
          </p:cNvPicPr>
          <p:nvPr/>
        </p:nvPicPr>
        <p:blipFill>
          <a:blip r:embed="rId3"/>
          <a:srcRect t="-126" b="-126"/>
          <a:stretch/>
        </p:blipFill>
        <p:spPr>
          <a:xfrm>
            <a:off x="520700" y="1365250"/>
            <a:ext cx="6985000" cy="177800"/>
          </a:xfrm>
          <a:prstGeom prst="rect">
            <a:avLst/>
          </a:prstGeom>
        </p:spPr>
      </p:pic>
      <p:sp>
        <p:nvSpPr>
          <p:cNvPr id="5" name="Shape 2"/>
          <p:cNvSpPr/>
          <p:nvPr/>
        </p:nvSpPr>
        <p:spPr>
          <a:xfrm>
            <a:off x="520700" y="1724025"/>
            <a:ext cx="6985000" cy="0"/>
          </a:xfrm>
          <a:prstGeom prst="line">
            <a:avLst/>
          </a:prstGeom>
          <a:noFill/>
          <a:ln w="6350">
            <a:solidFill>
              <a:srgbClr val="000000"/>
            </a:solidFill>
            <a:prstDash val="solid"/>
          </a:ln>
        </p:spPr>
      </p:sp>
      <p:sp>
        <p:nvSpPr>
          <p:cNvPr id="6" name="Shape 3"/>
          <p:cNvSpPr/>
          <p:nvPr/>
        </p:nvSpPr>
        <p:spPr>
          <a:xfrm>
            <a:off x="520700" y="2032640"/>
            <a:ext cx="6985000" cy="0"/>
          </a:xfrm>
          <a:prstGeom prst="line">
            <a:avLst/>
          </a:prstGeom>
          <a:noFill/>
          <a:ln w="6350">
            <a:solidFill>
              <a:srgbClr val="000000"/>
            </a:solidFill>
            <a:prstDash val="solid"/>
          </a:ln>
        </p:spPr>
      </p:sp>
      <p:sp>
        <p:nvSpPr>
          <p:cNvPr id="7" name="Text 4"/>
          <p:cNvSpPr/>
          <p:nvPr/>
        </p:nvSpPr>
        <p:spPr>
          <a:xfrm>
            <a:off x="520700" y="1789435"/>
            <a:ext cx="2511552"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Baustein</a:t>
            </a:r>
            <a:endParaRPr lang="en-US" sz="1000" dirty="0"/>
          </a:p>
        </p:txBody>
      </p:sp>
      <p:sp>
        <p:nvSpPr>
          <p:cNvPr id="8" name="Text 5"/>
          <p:cNvSpPr/>
          <p:nvPr/>
        </p:nvSpPr>
        <p:spPr>
          <a:xfrm>
            <a:off x="3060700" y="1789435"/>
            <a:ext cx="7493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EUR Mio.</a:t>
            </a:r>
            <a:endParaRPr lang="en-US" sz="1000" dirty="0"/>
          </a:p>
        </p:txBody>
      </p:sp>
      <p:sp>
        <p:nvSpPr>
          <p:cNvPr id="9" name="Text 6"/>
          <p:cNvSpPr/>
          <p:nvPr/>
        </p:nvSpPr>
        <p:spPr>
          <a:xfrm>
            <a:off x="3911600" y="1789435"/>
            <a:ext cx="6223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Anteil</a:t>
            </a:r>
            <a:endParaRPr lang="en-US" sz="1000" dirty="0"/>
          </a:p>
        </p:txBody>
      </p:sp>
      <p:sp>
        <p:nvSpPr>
          <p:cNvPr id="10" name="Text 7"/>
          <p:cNvSpPr/>
          <p:nvPr/>
        </p:nvSpPr>
        <p:spPr>
          <a:xfrm>
            <a:off x="4686300" y="1789435"/>
            <a:ext cx="1320800"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Finanziert</a:t>
            </a:r>
            <a:endParaRPr lang="en-US" sz="1000" dirty="0"/>
          </a:p>
        </p:txBody>
      </p:sp>
      <p:sp>
        <p:nvSpPr>
          <p:cNvPr id="11" name="Text 8"/>
          <p:cNvSpPr/>
          <p:nvPr/>
        </p:nvSpPr>
        <p:spPr>
          <a:xfrm>
            <a:off x="6057900" y="1789435"/>
            <a:ext cx="1447800" cy="203200"/>
          </a:xfrm>
          <a:prstGeom prst="rect">
            <a:avLst/>
          </a:prstGeom>
          <a:noFill/>
          <a:ln/>
        </p:spPr>
        <p:txBody>
          <a:bodyPr wrap="square" lIns="0" tIns="0" rIns="0" bIns="0" rtlCol="0" anchor="t">
            <a:normAutofit/>
          </a:bodyPr>
          <a:lstStyle/>
          <a:p>
            <a:pPr marL="0" indent="0" algn="r">
              <a:lnSpc>
                <a:spcPts val="1400"/>
              </a:lnSpc>
              <a:buNone/>
            </a:pPr>
            <a:r>
              <a:rPr lang="en-US" sz="1000" b="1" dirty="0">
                <a:solidFill>
                  <a:srgbClr val="000000"/>
                </a:solidFill>
                <a:latin typeface="Arial" pitchFamily="34" charset="0"/>
                <a:ea typeface="Arial" pitchFamily="34" charset="-122"/>
                <a:cs typeface="Arial" pitchFamily="34" charset="-120"/>
              </a:rPr>
              <a:t>Ertrag p.a.¹</a:t>
            </a:r>
            <a:endParaRPr lang="en-US" sz="1000" dirty="0"/>
          </a:p>
        </p:txBody>
      </p:sp>
      <p:sp>
        <p:nvSpPr>
          <p:cNvPr id="12" name="Shape 9"/>
          <p:cNvSpPr/>
          <p:nvPr/>
        </p:nvSpPr>
        <p:spPr>
          <a:xfrm>
            <a:off x="520700" y="2385693"/>
            <a:ext cx="6985000" cy="0"/>
          </a:xfrm>
          <a:prstGeom prst="line">
            <a:avLst/>
          </a:prstGeom>
          <a:noFill/>
          <a:ln w="6350">
            <a:solidFill>
              <a:srgbClr val="BFBFBF"/>
            </a:solidFill>
            <a:prstDash val="solid"/>
          </a:ln>
        </p:spPr>
      </p:sp>
      <p:sp>
        <p:nvSpPr>
          <p:cNvPr id="13" name="Shape 10"/>
          <p:cNvSpPr/>
          <p:nvPr/>
        </p:nvSpPr>
        <p:spPr>
          <a:xfrm>
            <a:off x="520700" y="2112008"/>
            <a:ext cx="38100" cy="195580"/>
          </a:xfrm>
          <a:prstGeom prst="rect">
            <a:avLst/>
          </a:prstGeom>
          <a:solidFill>
            <a:srgbClr val="8E8D83"/>
          </a:solidFill>
          <a:ln/>
        </p:spPr>
      </p:sp>
      <p:sp>
        <p:nvSpPr>
          <p:cNvPr id="14" name="Text 11"/>
          <p:cNvSpPr/>
          <p:nvPr/>
        </p:nvSpPr>
        <p:spPr>
          <a:xfrm>
            <a:off x="654050" y="2112008"/>
            <a:ext cx="2374202" cy="22098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Geldmarktfonds und Zertifikate</a:t>
            </a:r>
            <a:endParaRPr lang="en-US" sz="1100" dirty="0"/>
          </a:p>
        </p:txBody>
      </p:sp>
      <p:sp>
        <p:nvSpPr>
          <p:cNvPr id="15" name="Text 12"/>
          <p:cNvSpPr/>
          <p:nvPr/>
        </p:nvSpPr>
        <p:spPr>
          <a:xfrm>
            <a:off x="3060700" y="2112008"/>
            <a:ext cx="749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4,5</a:t>
            </a:r>
            <a:endParaRPr lang="en-US" sz="1100" dirty="0"/>
          </a:p>
        </p:txBody>
      </p:sp>
      <p:sp>
        <p:nvSpPr>
          <p:cNvPr id="16" name="Text 13"/>
          <p:cNvSpPr/>
          <p:nvPr/>
        </p:nvSpPr>
        <p:spPr>
          <a:xfrm>
            <a:off x="3911600" y="2112008"/>
            <a:ext cx="6223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15%</a:t>
            </a:r>
            <a:endParaRPr lang="en-US" sz="1100" dirty="0"/>
          </a:p>
        </p:txBody>
      </p:sp>
      <p:sp>
        <p:nvSpPr>
          <p:cNvPr id="17" name="Text 14"/>
          <p:cNvSpPr/>
          <p:nvPr/>
        </p:nvSpPr>
        <p:spPr>
          <a:xfrm>
            <a:off x="4686300" y="2112008"/>
            <a:ext cx="1320800" cy="22098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1</a:t>
            </a:r>
            <a:endParaRPr lang="en-US" sz="1000" dirty="0"/>
          </a:p>
        </p:txBody>
      </p:sp>
      <p:sp>
        <p:nvSpPr>
          <p:cNvPr id="18" name="Text 15"/>
          <p:cNvSpPr/>
          <p:nvPr/>
        </p:nvSpPr>
        <p:spPr>
          <a:xfrm>
            <a:off x="6057900" y="2112008"/>
            <a:ext cx="1447800" cy="22098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2,50%</a:t>
            </a:r>
            <a:endParaRPr lang="en-US" sz="1100" dirty="0"/>
          </a:p>
        </p:txBody>
      </p:sp>
      <p:sp>
        <p:nvSpPr>
          <p:cNvPr id="19" name="Shape 16"/>
          <p:cNvSpPr/>
          <p:nvPr/>
        </p:nvSpPr>
        <p:spPr>
          <a:xfrm>
            <a:off x="520700" y="2906402"/>
            <a:ext cx="6985000" cy="0"/>
          </a:xfrm>
          <a:prstGeom prst="line">
            <a:avLst/>
          </a:prstGeom>
          <a:noFill/>
          <a:ln w="6350">
            <a:solidFill>
              <a:srgbClr val="BFBFBF"/>
            </a:solidFill>
            <a:prstDash val="solid"/>
          </a:ln>
        </p:spPr>
      </p:sp>
      <p:sp>
        <p:nvSpPr>
          <p:cNvPr id="20" name="Shape 17"/>
          <p:cNvSpPr/>
          <p:nvPr/>
        </p:nvSpPr>
        <p:spPr>
          <a:xfrm>
            <a:off x="520700" y="2465077"/>
            <a:ext cx="38100" cy="363220"/>
          </a:xfrm>
          <a:prstGeom prst="rect">
            <a:avLst/>
          </a:prstGeom>
          <a:solidFill>
            <a:srgbClr val="5A5D5C"/>
          </a:solidFill>
          <a:ln/>
        </p:spPr>
      </p:sp>
      <p:sp>
        <p:nvSpPr>
          <p:cNvPr id="21" name="Text 18"/>
          <p:cNvSpPr/>
          <p:nvPr/>
        </p:nvSpPr>
        <p:spPr>
          <a:xfrm>
            <a:off x="654050" y="2465077"/>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Investment Grade Anleihen, fällig in Jahr 2</a:t>
            </a:r>
            <a:endParaRPr lang="en-US" sz="1100" dirty="0"/>
          </a:p>
        </p:txBody>
      </p:sp>
      <p:sp>
        <p:nvSpPr>
          <p:cNvPr id="22" name="Text 19"/>
          <p:cNvSpPr/>
          <p:nvPr/>
        </p:nvSpPr>
        <p:spPr>
          <a:xfrm>
            <a:off x="3060700" y="2465077"/>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7,5</a:t>
            </a:r>
            <a:endParaRPr lang="en-US" sz="1100" dirty="0"/>
          </a:p>
        </p:txBody>
      </p:sp>
      <p:sp>
        <p:nvSpPr>
          <p:cNvPr id="23" name="Text 20"/>
          <p:cNvSpPr/>
          <p:nvPr/>
        </p:nvSpPr>
        <p:spPr>
          <a:xfrm>
            <a:off x="3911600" y="2465077"/>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25%</a:t>
            </a:r>
            <a:endParaRPr lang="en-US" sz="1100" dirty="0"/>
          </a:p>
        </p:txBody>
      </p:sp>
      <p:sp>
        <p:nvSpPr>
          <p:cNvPr id="24" name="Text 21"/>
          <p:cNvSpPr/>
          <p:nvPr/>
        </p:nvSpPr>
        <p:spPr>
          <a:xfrm>
            <a:off x="4686300" y="2465077"/>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Jahr 2</a:t>
            </a:r>
            <a:endParaRPr lang="en-US" sz="1000" dirty="0"/>
          </a:p>
        </p:txBody>
      </p:sp>
      <p:sp>
        <p:nvSpPr>
          <p:cNvPr id="25" name="Text 22"/>
          <p:cNvSpPr/>
          <p:nvPr/>
        </p:nvSpPr>
        <p:spPr>
          <a:xfrm>
            <a:off x="6057900" y="2465077"/>
            <a:ext cx="14478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3,65%</a:t>
            </a:r>
            <a:endParaRPr lang="en-US" sz="1100" dirty="0"/>
          </a:p>
        </p:txBody>
      </p:sp>
      <p:sp>
        <p:nvSpPr>
          <p:cNvPr id="26" name="Shape 23"/>
          <p:cNvSpPr/>
          <p:nvPr/>
        </p:nvSpPr>
        <p:spPr>
          <a:xfrm>
            <a:off x="520700" y="3427102"/>
            <a:ext cx="6985000" cy="0"/>
          </a:xfrm>
          <a:prstGeom prst="line">
            <a:avLst/>
          </a:prstGeom>
          <a:noFill/>
          <a:ln w="6350">
            <a:solidFill>
              <a:srgbClr val="BFBFBF"/>
            </a:solidFill>
            <a:prstDash val="solid"/>
          </a:ln>
        </p:spPr>
      </p:sp>
      <p:sp>
        <p:nvSpPr>
          <p:cNvPr id="27" name="Shape 24"/>
          <p:cNvSpPr/>
          <p:nvPr/>
        </p:nvSpPr>
        <p:spPr>
          <a:xfrm>
            <a:off x="520700" y="2985777"/>
            <a:ext cx="38100" cy="363220"/>
          </a:xfrm>
          <a:prstGeom prst="rect">
            <a:avLst/>
          </a:prstGeom>
          <a:solidFill>
            <a:srgbClr val="946F29"/>
          </a:solidFill>
          <a:ln/>
        </p:spPr>
      </p:sp>
      <p:sp>
        <p:nvSpPr>
          <p:cNvPr id="28" name="Text 25"/>
          <p:cNvSpPr/>
          <p:nvPr/>
        </p:nvSpPr>
        <p:spPr>
          <a:xfrm>
            <a:off x="654050" y="2985777"/>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Barrier Reverse Convertible, zwei bis drei Jahre</a:t>
            </a:r>
            <a:endParaRPr lang="en-US" sz="1100" dirty="0"/>
          </a:p>
        </p:txBody>
      </p:sp>
      <p:sp>
        <p:nvSpPr>
          <p:cNvPr id="29" name="Text 26"/>
          <p:cNvSpPr/>
          <p:nvPr/>
        </p:nvSpPr>
        <p:spPr>
          <a:xfrm>
            <a:off x="3060700" y="2985777"/>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3,0</a:t>
            </a:r>
            <a:endParaRPr lang="en-US" sz="1100" dirty="0"/>
          </a:p>
        </p:txBody>
      </p:sp>
      <p:sp>
        <p:nvSpPr>
          <p:cNvPr id="30" name="Text 27"/>
          <p:cNvSpPr/>
          <p:nvPr/>
        </p:nvSpPr>
        <p:spPr>
          <a:xfrm>
            <a:off x="3911600" y="2985777"/>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10%</a:t>
            </a:r>
            <a:endParaRPr lang="en-US" sz="1100" dirty="0"/>
          </a:p>
        </p:txBody>
      </p:sp>
      <p:sp>
        <p:nvSpPr>
          <p:cNvPr id="31" name="Text 28"/>
          <p:cNvSpPr/>
          <p:nvPr/>
        </p:nvSpPr>
        <p:spPr>
          <a:xfrm>
            <a:off x="4686300" y="2985777"/>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Teil der Abrufe Jahr 3</a:t>
            </a:r>
            <a:endParaRPr lang="en-US" sz="1000" dirty="0"/>
          </a:p>
        </p:txBody>
      </p:sp>
      <p:sp>
        <p:nvSpPr>
          <p:cNvPr id="32" name="Text 29"/>
          <p:cNvSpPr/>
          <p:nvPr/>
        </p:nvSpPr>
        <p:spPr>
          <a:xfrm>
            <a:off x="6057900" y="2985777"/>
            <a:ext cx="1447800" cy="388620"/>
          </a:xfrm>
          <a:prstGeom prst="rect">
            <a:avLst/>
          </a:prstGeom>
          <a:noFill/>
          <a:ln/>
        </p:spPr>
        <p:txBody>
          <a:bodyPr wrap="square" lIns="0" tIns="0" rIns="0" bIns="0" rtlCol="0" anchor="t">
            <a:normAutofit/>
          </a:bodyPr>
          <a:lstStyle/>
          <a:p>
            <a:pPr marL="0" indent="0" algn="r">
              <a:lnSpc>
                <a:spcPts val="1300"/>
              </a:lnSpc>
              <a:buNone/>
            </a:pPr>
            <a:r>
              <a:rPr lang="en-US" sz="1000" dirty="0">
                <a:solidFill>
                  <a:srgbClr val="000000"/>
                </a:solidFill>
                <a:latin typeface="Arial" pitchFamily="34" charset="0"/>
                <a:ea typeface="Arial" pitchFamily="34" charset="-122"/>
                <a:cs typeface="Arial" pitchFamily="34" charset="-120"/>
              </a:rPr>
              <a:t>Kupon gemäß Termsheet</a:t>
            </a:r>
            <a:endParaRPr lang="en-US" sz="1000" dirty="0"/>
          </a:p>
        </p:txBody>
      </p:sp>
      <p:sp>
        <p:nvSpPr>
          <p:cNvPr id="33" name="Shape 30"/>
          <p:cNvSpPr/>
          <p:nvPr/>
        </p:nvSpPr>
        <p:spPr>
          <a:xfrm>
            <a:off x="520700" y="3914782"/>
            <a:ext cx="6985000" cy="0"/>
          </a:xfrm>
          <a:prstGeom prst="line">
            <a:avLst/>
          </a:prstGeom>
          <a:noFill/>
          <a:ln w="6350">
            <a:solidFill>
              <a:srgbClr val="BFBFBF"/>
            </a:solidFill>
            <a:prstDash val="solid"/>
          </a:ln>
        </p:spPr>
      </p:sp>
      <p:sp>
        <p:nvSpPr>
          <p:cNvPr id="34" name="Shape 31"/>
          <p:cNvSpPr/>
          <p:nvPr/>
        </p:nvSpPr>
        <p:spPr>
          <a:xfrm>
            <a:off x="520700" y="3506477"/>
            <a:ext cx="38100" cy="330200"/>
          </a:xfrm>
          <a:prstGeom prst="rect">
            <a:avLst/>
          </a:prstGeom>
          <a:solidFill>
            <a:srgbClr val="8A000A"/>
          </a:solidFill>
          <a:ln/>
        </p:spPr>
      </p:sp>
      <p:sp>
        <p:nvSpPr>
          <p:cNvPr id="35" name="Text 32"/>
          <p:cNvSpPr/>
          <p:nvPr/>
        </p:nvSpPr>
        <p:spPr>
          <a:xfrm>
            <a:off x="654050" y="3506477"/>
            <a:ext cx="2374202" cy="3556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Diversifizierte globale Aktien</a:t>
            </a:r>
            <a:endParaRPr lang="en-US" sz="1100" dirty="0"/>
          </a:p>
        </p:txBody>
      </p:sp>
      <p:sp>
        <p:nvSpPr>
          <p:cNvPr id="36" name="Text 33"/>
          <p:cNvSpPr/>
          <p:nvPr/>
        </p:nvSpPr>
        <p:spPr>
          <a:xfrm>
            <a:off x="3060700" y="3506477"/>
            <a:ext cx="749300" cy="35560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15,0</a:t>
            </a:r>
            <a:endParaRPr lang="en-US" sz="1100" dirty="0"/>
          </a:p>
        </p:txBody>
      </p:sp>
      <p:sp>
        <p:nvSpPr>
          <p:cNvPr id="37" name="Text 34"/>
          <p:cNvSpPr/>
          <p:nvPr/>
        </p:nvSpPr>
        <p:spPr>
          <a:xfrm>
            <a:off x="3911600" y="3506477"/>
            <a:ext cx="622300" cy="35560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50%</a:t>
            </a:r>
            <a:endParaRPr lang="en-US" sz="1100" dirty="0"/>
          </a:p>
        </p:txBody>
      </p:sp>
      <p:sp>
        <p:nvSpPr>
          <p:cNvPr id="38" name="Text 35"/>
          <p:cNvSpPr/>
          <p:nvPr/>
        </p:nvSpPr>
        <p:spPr>
          <a:xfrm>
            <a:off x="4686300" y="3506477"/>
            <a:ext cx="1320800" cy="35560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ab Jahr 3</a:t>
            </a:r>
            <a:endParaRPr lang="en-US" sz="1000" dirty="0"/>
          </a:p>
        </p:txBody>
      </p:sp>
      <p:sp>
        <p:nvSpPr>
          <p:cNvPr id="39" name="Text 36"/>
          <p:cNvSpPr/>
          <p:nvPr/>
        </p:nvSpPr>
        <p:spPr>
          <a:xfrm>
            <a:off x="6057900" y="3506477"/>
            <a:ext cx="1447800" cy="355600"/>
          </a:xfrm>
          <a:prstGeom prst="rect">
            <a:avLst/>
          </a:prstGeom>
          <a:noFill/>
          <a:ln/>
        </p:spPr>
        <p:txBody>
          <a:bodyPr wrap="square" lIns="0" tIns="0" rIns="0" bIns="0" rtlCol="0" anchor="t">
            <a:normAutofit/>
          </a:bodyPr>
          <a:lstStyle/>
          <a:p>
            <a:pPr marL="0" indent="0" algn="r">
              <a:lnSpc>
                <a:spcPts val="1300"/>
              </a:lnSpc>
              <a:buNone/>
            </a:pPr>
            <a:r>
              <a:rPr lang="en-US" sz="1000" dirty="0">
                <a:solidFill>
                  <a:srgbClr val="000000"/>
                </a:solidFill>
                <a:latin typeface="Arial" pitchFamily="34" charset="0"/>
                <a:ea typeface="Arial" pitchFamily="34" charset="-122"/>
                <a:cs typeface="Arial" pitchFamily="34" charset="-120"/>
              </a:rPr>
              <a:t>6,6% langfristiger Referenzwert</a:t>
            </a:r>
            <a:endParaRPr lang="en-US" sz="1000" dirty="0"/>
          </a:p>
        </p:txBody>
      </p:sp>
      <p:sp>
        <p:nvSpPr>
          <p:cNvPr id="40" name="Shape 37"/>
          <p:cNvSpPr/>
          <p:nvPr/>
        </p:nvSpPr>
        <p:spPr>
          <a:xfrm>
            <a:off x="520700" y="4402455"/>
            <a:ext cx="6985000" cy="0"/>
          </a:xfrm>
          <a:prstGeom prst="line">
            <a:avLst/>
          </a:prstGeom>
          <a:noFill/>
          <a:ln w="6350">
            <a:solidFill>
              <a:srgbClr val="000000"/>
            </a:solidFill>
            <a:prstDash val="solid"/>
          </a:ln>
        </p:spPr>
      </p:sp>
      <p:sp>
        <p:nvSpPr>
          <p:cNvPr id="41" name="Text 38"/>
          <p:cNvSpPr/>
          <p:nvPr/>
        </p:nvSpPr>
        <p:spPr>
          <a:xfrm>
            <a:off x="654050" y="3994150"/>
            <a:ext cx="2374202" cy="355600"/>
          </a:xfrm>
          <a:prstGeom prst="rect">
            <a:avLst/>
          </a:prstGeom>
          <a:noFill/>
          <a:ln/>
        </p:spPr>
        <p:txBody>
          <a:bodyPr wrap="square" lIns="0" tIns="0" rIns="0" bIns="0" rtlCol="0" anchor="t">
            <a:normAutofit/>
          </a:bodyPr>
          <a:lstStyle/>
          <a:p>
            <a:pPr marL="0" indent="0" algn="l">
              <a:lnSpc>
                <a:spcPts val="1540"/>
              </a:lnSpc>
              <a:buNone/>
            </a:pPr>
            <a:r>
              <a:rPr lang="en-US" sz="1100" b="1" dirty="0">
                <a:solidFill>
                  <a:srgbClr val="000000"/>
                </a:solidFill>
                <a:latin typeface="Arial" pitchFamily="34" charset="0"/>
                <a:ea typeface="Arial" pitchFamily="34" charset="-122"/>
                <a:cs typeface="Arial" pitchFamily="34" charset="-120"/>
              </a:rPr>
              <a:t>Summe</a:t>
            </a:r>
            <a:endParaRPr lang="en-US" sz="1100" dirty="0"/>
          </a:p>
        </p:txBody>
      </p:sp>
      <p:sp>
        <p:nvSpPr>
          <p:cNvPr id="42" name="Text 39"/>
          <p:cNvSpPr/>
          <p:nvPr/>
        </p:nvSpPr>
        <p:spPr>
          <a:xfrm>
            <a:off x="3060700" y="3994150"/>
            <a:ext cx="749300" cy="355600"/>
          </a:xfrm>
          <a:prstGeom prst="rect">
            <a:avLst/>
          </a:prstGeom>
          <a:noFill/>
          <a:ln/>
        </p:spPr>
        <p:txBody>
          <a:bodyPr wrap="square" lIns="0" tIns="0" rIns="0" bIns="0" rtlCol="0" anchor="t">
            <a:normAutofit/>
          </a:bodyPr>
          <a:lstStyle/>
          <a:p>
            <a:pPr marL="0" indent="0" algn="r">
              <a:lnSpc>
                <a:spcPts val="1540"/>
              </a:lnSpc>
              <a:buNone/>
            </a:pPr>
            <a:r>
              <a:rPr lang="en-US" sz="1100" b="1" dirty="0">
                <a:solidFill>
                  <a:srgbClr val="000000"/>
                </a:solidFill>
                <a:latin typeface="Arial" pitchFamily="34" charset="0"/>
                <a:ea typeface="Arial" pitchFamily="34" charset="-122"/>
                <a:cs typeface="Arial" pitchFamily="34" charset="-120"/>
              </a:rPr>
              <a:t>30,0</a:t>
            </a:r>
            <a:endParaRPr lang="en-US" sz="1100" dirty="0"/>
          </a:p>
        </p:txBody>
      </p:sp>
      <p:sp>
        <p:nvSpPr>
          <p:cNvPr id="43" name="Text 40"/>
          <p:cNvSpPr/>
          <p:nvPr/>
        </p:nvSpPr>
        <p:spPr>
          <a:xfrm>
            <a:off x="3911600" y="3994150"/>
            <a:ext cx="622300" cy="355600"/>
          </a:xfrm>
          <a:prstGeom prst="rect">
            <a:avLst/>
          </a:prstGeom>
          <a:noFill/>
          <a:ln/>
        </p:spPr>
        <p:txBody>
          <a:bodyPr wrap="square" lIns="0" tIns="0" rIns="0" bIns="0" rtlCol="0" anchor="t">
            <a:normAutofit/>
          </a:bodyPr>
          <a:lstStyle/>
          <a:p>
            <a:pPr marL="0" indent="0" algn="r">
              <a:lnSpc>
                <a:spcPts val="1540"/>
              </a:lnSpc>
              <a:buNone/>
            </a:pPr>
            <a:r>
              <a:rPr lang="en-US" sz="1100" b="1" dirty="0">
                <a:solidFill>
                  <a:srgbClr val="000000"/>
                </a:solidFill>
                <a:latin typeface="Arial" pitchFamily="34" charset="0"/>
                <a:ea typeface="Arial" pitchFamily="34" charset="-122"/>
                <a:cs typeface="Arial" pitchFamily="34" charset="-120"/>
              </a:rPr>
              <a:t>100%</a:t>
            </a:r>
            <a:endParaRPr lang="en-US" sz="1100" dirty="0"/>
          </a:p>
        </p:txBody>
      </p:sp>
      <p:sp>
        <p:nvSpPr>
          <p:cNvPr id="44" name="Text 41"/>
          <p:cNvSpPr/>
          <p:nvPr/>
        </p:nvSpPr>
        <p:spPr>
          <a:xfrm>
            <a:off x="6057900" y="3994150"/>
            <a:ext cx="1447800" cy="355600"/>
          </a:xfrm>
          <a:prstGeom prst="rect">
            <a:avLst/>
          </a:prstGeom>
          <a:noFill/>
          <a:ln/>
        </p:spPr>
        <p:txBody>
          <a:bodyPr wrap="square" lIns="0" tIns="0" rIns="0" bIns="0" rtlCol="0" anchor="t">
            <a:normAutofit/>
          </a:bodyPr>
          <a:lstStyle/>
          <a:p>
            <a:pPr marL="0" indent="0" algn="r">
              <a:lnSpc>
                <a:spcPts val="1300"/>
              </a:lnSpc>
              <a:buNone/>
            </a:pPr>
            <a:r>
              <a:rPr lang="en-US" sz="1000" b="1" dirty="0">
                <a:solidFill>
                  <a:srgbClr val="000000"/>
                </a:solidFill>
                <a:latin typeface="Arial" pitchFamily="34" charset="0"/>
                <a:ea typeface="Arial" pitchFamily="34" charset="-122"/>
                <a:cs typeface="Arial" pitchFamily="34" charset="-120"/>
              </a:rPr>
              <a:t>5,1% ohne das Produkt</a:t>
            </a:r>
            <a:endParaRPr lang="en-US" sz="1000" dirty="0"/>
          </a:p>
        </p:txBody>
      </p:sp>
      <p:sp>
        <p:nvSpPr>
          <p:cNvPr id="45" name="Shape 42"/>
          <p:cNvSpPr/>
          <p:nvPr/>
        </p:nvSpPr>
        <p:spPr>
          <a:xfrm>
            <a:off x="520700" y="4923160"/>
            <a:ext cx="6985000" cy="0"/>
          </a:xfrm>
          <a:prstGeom prst="line">
            <a:avLst/>
          </a:prstGeom>
          <a:noFill/>
          <a:ln w="6350">
            <a:solidFill>
              <a:srgbClr val="BFBFBF"/>
            </a:solidFill>
            <a:prstDash val="solid"/>
          </a:ln>
        </p:spPr>
      </p:sp>
      <p:sp>
        <p:nvSpPr>
          <p:cNvPr id="46" name="Shape 43"/>
          <p:cNvSpPr/>
          <p:nvPr/>
        </p:nvSpPr>
        <p:spPr>
          <a:xfrm>
            <a:off x="523875" y="4485010"/>
            <a:ext cx="31750" cy="356870"/>
          </a:xfrm>
          <a:prstGeom prst="rect">
            <a:avLst/>
          </a:prstGeom>
          <a:noFill/>
          <a:ln w="6350">
            <a:solidFill>
              <a:srgbClr val="8A000A"/>
            </a:solidFill>
            <a:prstDash val="dash"/>
          </a:ln>
        </p:spPr>
      </p:sp>
      <p:sp>
        <p:nvSpPr>
          <p:cNvPr id="47" name="Text 44"/>
          <p:cNvSpPr/>
          <p:nvPr/>
        </p:nvSpPr>
        <p:spPr>
          <a:xfrm>
            <a:off x="654050" y="4481835"/>
            <a:ext cx="2374202"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Zugesagte Kreditlinie, nicht beansprucht</a:t>
            </a:r>
            <a:endParaRPr lang="en-US" sz="1100" dirty="0"/>
          </a:p>
        </p:txBody>
      </p:sp>
      <p:sp>
        <p:nvSpPr>
          <p:cNvPr id="48" name="Text 45"/>
          <p:cNvSpPr/>
          <p:nvPr/>
        </p:nvSpPr>
        <p:spPr>
          <a:xfrm>
            <a:off x="3060700" y="4481835"/>
            <a:ext cx="749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[7,5]</a:t>
            </a:r>
            <a:endParaRPr lang="en-US" sz="1100" dirty="0"/>
          </a:p>
        </p:txBody>
      </p:sp>
      <p:sp>
        <p:nvSpPr>
          <p:cNvPr id="49" name="Text 46"/>
          <p:cNvSpPr/>
          <p:nvPr/>
        </p:nvSpPr>
        <p:spPr>
          <a:xfrm>
            <a:off x="3911600" y="4481835"/>
            <a:ext cx="622300" cy="388620"/>
          </a:xfrm>
          <a:prstGeom prst="rect">
            <a:avLst/>
          </a:prstGeom>
          <a:noFill/>
          <a:ln/>
        </p:spPr>
        <p:txBody>
          <a:bodyPr wrap="square" lIns="0" tIns="0" rIns="0" bIns="0" rtlCol="0" anchor="t">
            <a:normAutofit/>
          </a:bodyPr>
          <a:lstStyle/>
          <a:p>
            <a:pPr marL="0" indent="0" algn="r">
              <a:lnSpc>
                <a:spcPts val="1540"/>
              </a:lnSpc>
              <a:buNone/>
            </a:pPr>
            <a:r>
              <a:rPr lang="en-US" sz="1100" dirty="0">
                <a:solidFill>
                  <a:srgbClr val="000000"/>
                </a:solidFill>
                <a:latin typeface="Arial" pitchFamily="34" charset="0"/>
                <a:ea typeface="Arial" pitchFamily="34" charset="-122"/>
                <a:cs typeface="Arial" pitchFamily="34" charset="-120"/>
              </a:rPr>
              <a:t>n. a.</a:t>
            </a:r>
            <a:endParaRPr lang="en-US" sz="1100" dirty="0"/>
          </a:p>
        </p:txBody>
      </p:sp>
      <p:sp>
        <p:nvSpPr>
          <p:cNvPr id="50" name="Text 47"/>
          <p:cNvSpPr/>
          <p:nvPr/>
        </p:nvSpPr>
        <p:spPr>
          <a:xfrm>
            <a:off x="4686300" y="4481835"/>
            <a:ext cx="1320800" cy="388620"/>
          </a:xfrm>
          <a:prstGeom prst="rect">
            <a:avLst/>
          </a:prstGeom>
          <a:noFill/>
          <a:ln/>
        </p:spPr>
        <p:txBody>
          <a:bodyPr wrap="square" lIns="0" tIns="0" rIns="0" bIns="0" rtlCol="0" anchor="t">
            <a:normAutofit/>
          </a:bodyPr>
          <a:lstStyle/>
          <a:p>
            <a:pPr marL="0" indent="0" algn="l">
              <a:lnSpc>
                <a:spcPts val="1300"/>
              </a:lnSpc>
              <a:buNone/>
            </a:pPr>
            <a:r>
              <a:rPr lang="en-US" sz="1000" dirty="0">
                <a:solidFill>
                  <a:srgbClr val="000000"/>
                </a:solidFill>
                <a:latin typeface="Arial" pitchFamily="34" charset="0"/>
                <a:ea typeface="Arial" pitchFamily="34" charset="-122"/>
                <a:cs typeface="Arial" pitchFamily="34" charset="-120"/>
              </a:rPr>
              <a:t>Abrufe nach einem Markteinbruch</a:t>
            </a:r>
            <a:endParaRPr lang="en-US" sz="1000" dirty="0"/>
          </a:p>
        </p:txBody>
      </p:sp>
      <p:sp>
        <p:nvSpPr>
          <p:cNvPr id="51" name="Text 48"/>
          <p:cNvSpPr/>
          <p:nvPr/>
        </p:nvSpPr>
        <p:spPr>
          <a:xfrm>
            <a:off x="6057900" y="4481835"/>
            <a:ext cx="1447800" cy="388620"/>
          </a:xfrm>
          <a:prstGeom prst="rect">
            <a:avLst/>
          </a:prstGeom>
          <a:noFill/>
          <a:ln/>
        </p:spPr>
        <p:txBody>
          <a:bodyPr wrap="square" lIns="0" tIns="0" rIns="0" bIns="0" rtlCol="0" anchor="t">
            <a:normAutofit/>
          </a:bodyPr>
          <a:lstStyle/>
          <a:p>
            <a:pPr marL="0" indent="0" algn="r">
              <a:lnSpc>
                <a:spcPts val="1300"/>
              </a:lnSpc>
              <a:buNone/>
            </a:pPr>
            <a:r>
              <a:rPr lang="en-US" sz="1000" dirty="0">
                <a:solidFill>
                  <a:srgbClr val="000000"/>
                </a:solidFill>
                <a:latin typeface="Arial" pitchFamily="34" charset="0"/>
                <a:ea typeface="Arial" pitchFamily="34" charset="-122"/>
                <a:cs typeface="Arial" pitchFamily="34" charset="-120"/>
              </a:rPr>
              <a:t>Bei Nutzung: Euribor 2,62% plus Marge²</a:t>
            </a:r>
            <a:endParaRPr lang="en-US" sz="1000" dirty="0"/>
          </a:p>
        </p:txBody>
      </p:sp>
      <p:sp>
        <p:nvSpPr>
          <p:cNvPr id="52" name="Text 49"/>
          <p:cNvSpPr/>
          <p:nvPr/>
        </p:nvSpPr>
        <p:spPr>
          <a:xfrm>
            <a:off x="520700" y="5053335"/>
            <a:ext cx="7194550" cy="385445"/>
          </a:xfrm>
          <a:prstGeom prst="rect">
            <a:avLst/>
          </a:prstGeom>
          <a:noFill/>
          <a:ln/>
        </p:spPr>
        <p:txBody>
          <a:bodyPr wrap="square" lIns="0" tIns="0" rIns="0" bIns="0" rtlCol="0" anchor="t">
            <a:normAutofit/>
          </a:bodyPr>
          <a:lstStyle/>
          <a:p>
            <a:pPr marL="0" indent="0" algn="l">
              <a:lnSpc>
                <a:spcPts val="1418"/>
              </a:lnSpc>
              <a:buNone/>
            </a:pPr>
            <a:r>
              <a:rPr lang="en-US" sz="1050" dirty="0">
                <a:solidFill>
                  <a:srgbClr val="000000"/>
                </a:solidFill>
                <a:latin typeface="Arial" pitchFamily="34" charset="0"/>
                <a:ea typeface="Arial" pitchFamily="34" charset="-122"/>
                <a:cs typeface="Arial" pitchFamily="34" charset="-120"/>
              </a:rPr>
              <a:t>Die Abrufe ab Jahr 3 betragen insgesamt EUR 18,0 Mio., gleich viel wie Aktienteil und Produkt zusammen. Ihr Wert zu diesem Zeitpunkt entscheidet, ob die Kreditlinie gebraucht wird.</a:t>
            </a:r>
            <a:endParaRPr lang="en-US" sz="1050" dirty="0"/>
          </a:p>
        </p:txBody>
      </p:sp>
      <p:sp>
        <p:nvSpPr>
          <p:cNvPr id="53" name="Shape 50"/>
          <p:cNvSpPr/>
          <p:nvPr/>
        </p:nvSpPr>
        <p:spPr>
          <a:xfrm>
            <a:off x="7912100" y="1365250"/>
            <a:ext cx="3759200" cy="4533265"/>
          </a:xfrm>
          <a:prstGeom prst="rect">
            <a:avLst/>
          </a:prstGeom>
          <a:solidFill>
            <a:srgbClr val="F2F2F2"/>
          </a:solidFill>
          <a:ln/>
        </p:spPr>
      </p:sp>
      <p:sp>
        <p:nvSpPr>
          <p:cNvPr id="54" name="Text 51"/>
          <p:cNvSpPr/>
          <p:nvPr/>
        </p:nvSpPr>
        <p:spPr>
          <a:xfrm>
            <a:off x="8166100" y="1695450"/>
            <a:ext cx="3348736" cy="254000"/>
          </a:xfrm>
          <a:prstGeom prst="rect">
            <a:avLst/>
          </a:prstGeom>
          <a:noFill/>
          <a:ln/>
        </p:spPr>
        <p:txBody>
          <a:bodyPr wrap="square" lIns="0" tIns="0" rIns="0" bIns="0" rtlCol="0" anchor="t">
            <a:normAutofit/>
          </a:bodyPr>
          <a:lstStyle/>
          <a:p>
            <a:pPr marL="0" indent="0" algn="l">
              <a:lnSpc>
                <a:spcPts val="1800"/>
              </a:lnSpc>
              <a:buNone/>
            </a:pPr>
            <a:r>
              <a:rPr lang="en-US" sz="1500" dirty="0">
                <a:solidFill>
                  <a:srgbClr val="000000"/>
                </a:solidFill>
                <a:latin typeface="Arial" pitchFamily="34" charset="0"/>
                <a:ea typeface="Arial" pitchFamily="34" charset="-122"/>
                <a:cs typeface="Arial" pitchFamily="34" charset="-120"/>
              </a:rPr>
              <a:t>Geschätztes Ertragspotenzial</a:t>
            </a:r>
            <a:endParaRPr lang="en-US" sz="1500" dirty="0"/>
          </a:p>
        </p:txBody>
      </p:sp>
      <p:sp>
        <p:nvSpPr>
          <p:cNvPr id="55" name="Text 52"/>
          <p:cNvSpPr/>
          <p:nvPr/>
        </p:nvSpPr>
        <p:spPr>
          <a:xfrm>
            <a:off x="8166100" y="2025650"/>
            <a:ext cx="3348736" cy="919480"/>
          </a:xfrm>
          <a:prstGeom prst="rect">
            <a:avLst/>
          </a:prstGeom>
          <a:noFill/>
          <a:ln/>
        </p:spPr>
        <p:txBody>
          <a:bodyPr wrap="square" lIns="0" tIns="0" rIns="0" bIns="0" rtlCol="0" anchor="t">
            <a:normAutofit/>
          </a:bodyPr>
          <a:lstStyle/>
          <a:p>
            <a:pPr marL="0" indent="0" algn="l">
              <a:lnSpc>
                <a:spcPts val="3520"/>
              </a:lnSpc>
              <a:buNone/>
            </a:pPr>
            <a:r>
              <a:rPr lang="en-US" sz="3200" dirty="0">
                <a:solidFill>
                  <a:srgbClr val="E60000"/>
                </a:solidFill>
                <a:latin typeface="Arial" pitchFamily="34" charset="0"/>
                <a:ea typeface="Arial" pitchFamily="34" charset="-122"/>
                <a:cs typeface="Arial" pitchFamily="34" charset="-120"/>
              </a:rPr>
              <a:t>ca. EUR 1,38 Mio.</a:t>
            </a:r>
            <a:endParaRPr lang="en-US" sz="3200" dirty="0"/>
          </a:p>
        </p:txBody>
      </p:sp>
      <p:sp>
        <p:nvSpPr>
          <p:cNvPr id="56" name="Shape 53"/>
          <p:cNvSpPr/>
          <p:nvPr/>
        </p:nvSpPr>
        <p:spPr>
          <a:xfrm>
            <a:off x="8166100" y="3639825"/>
            <a:ext cx="3251200" cy="0"/>
          </a:xfrm>
          <a:prstGeom prst="line">
            <a:avLst/>
          </a:prstGeom>
          <a:noFill/>
          <a:ln w="6350">
            <a:solidFill>
              <a:srgbClr val="BFBFBF"/>
            </a:solidFill>
            <a:prstDash val="solid"/>
          </a:ln>
        </p:spPr>
      </p:sp>
      <p:sp>
        <p:nvSpPr>
          <p:cNvPr id="57" name="Text 54"/>
          <p:cNvSpPr/>
          <p:nvPr/>
        </p:nvSpPr>
        <p:spPr>
          <a:xfrm>
            <a:off x="8166100" y="2970535"/>
            <a:ext cx="3348736" cy="591185"/>
          </a:xfrm>
          <a:prstGeom prst="rect">
            <a:avLst/>
          </a:prstGeom>
          <a:noFill/>
          <a:ln/>
        </p:spPr>
        <p:txBody>
          <a:bodyPr wrap="square" lIns="0" tIns="0" rIns="0" bIns="0" rtlCol="0" anchor="t">
            <a:normAutofit/>
          </a:bodyPr>
          <a:lstStyle/>
          <a:p>
            <a:pPr marL="0" indent="0" algn="l">
              <a:lnSpc>
                <a:spcPts val="1485"/>
              </a:lnSpc>
              <a:buNone/>
            </a:pPr>
            <a:r>
              <a:rPr lang="en-US" sz="1100" dirty="0">
                <a:solidFill>
                  <a:srgbClr val="000000"/>
                </a:solidFill>
                <a:latin typeface="Arial" pitchFamily="34" charset="0"/>
                <a:ea typeface="Arial" pitchFamily="34" charset="-122"/>
                <a:cs typeface="Arial" pitchFamily="34" charset="-120"/>
              </a:rPr>
              <a:t>erwartet pro Jahr vor Kosten auf die 90% außerhalb des Produkts, gegenüber ca. EUR 0,75 Mio. aus Geldmarktfonds mit 2,5%³</a:t>
            </a:r>
            <a:endParaRPr lang="en-US" sz="1100" dirty="0"/>
          </a:p>
        </p:txBody>
      </p:sp>
      <p:sp>
        <p:nvSpPr>
          <p:cNvPr id="58" name="Shape 55"/>
          <p:cNvSpPr/>
          <p:nvPr/>
        </p:nvSpPr>
        <p:spPr>
          <a:xfrm>
            <a:off x="8166100" y="4199897"/>
            <a:ext cx="3251200" cy="0"/>
          </a:xfrm>
          <a:prstGeom prst="line">
            <a:avLst/>
          </a:prstGeom>
          <a:noFill/>
          <a:ln w="6350">
            <a:solidFill>
              <a:srgbClr val="BFBFBF"/>
            </a:solidFill>
            <a:prstDash val="solid"/>
          </a:ln>
        </p:spPr>
      </p:sp>
      <p:sp>
        <p:nvSpPr>
          <p:cNvPr id="59" name="Text 56"/>
          <p:cNvSpPr/>
          <p:nvPr/>
        </p:nvSpPr>
        <p:spPr>
          <a:xfrm>
            <a:off x="8166100" y="3731902"/>
            <a:ext cx="3348736"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5,1% p.a.</a:t>
            </a:r>
            <a:r>
              <a:rPr lang="en-US" sz="1100" dirty="0">
                <a:solidFill>
                  <a:srgbClr val="000000"/>
                </a:solidFill>
                <a:latin typeface="Arial" pitchFamily="34" charset="0"/>
                <a:ea typeface="Arial" pitchFamily="34" charset="-122"/>
                <a:cs typeface="Arial" pitchFamily="34" charset="-120"/>
              </a:rPr>
              <a:t> auf derselben Basis; das Produkt bringt zusätzlich seinen Kupon, solange die Barriere hält</a:t>
            </a:r>
            <a:endParaRPr lang="en-US" sz="1100" dirty="0"/>
          </a:p>
        </p:txBody>
      </p:sp>
      <p:sp>
        <p:nvSpPr>
          <p:cNvPr id="60" name="Shape 57"/>
          <p:cNvSpPr/>
          <p:nvPr/>
        </p:nvSpPr>
        <p:spPr>
          <a:xfrm>
            <a:off x="8166100" y="5137153"/>
            <a:ext cx="3251200" cy="0"/>
          </a:xfrm>
          <a:prstGeom prst="line">
            <a:avLst/>
          </a:prstGeom>
          <a:noFill/>
          <a:ln w="6350">
            <a:solidFill>
              <a:srgbClr val="BFBFBF"/>
            </a:solidFill>
            <a:prstDash val="solid"/>
          </a:ln>
        </p:spPr>
      </p:sp>
      <p:sp>
        <p:nvSpPr>
          <p:cNvPr id="61" name="Text 58"/>
          <p:cNvSpPr/>
          <p:nvPr/>
        </p:nvSpPr>
        <p:spPr>
          <a:xfrm>
            <a:off x="8166100" y="4291967"/>
            <a:ext cx="3348736" cy="77978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Aktienzahl:</a:t>
            </a:r>
            <a:r>
              <a:rPr lang="en-US" sz="1100" dirty="0">
                <a:solidFill>
                  <a:srgbClr val="000000"/>
                </a:solidFill>
                <a:latin typeface="Arial" pitchFamily="34" charset="0"/>
                <a:ea typeface="Arial" pitchFamily="34" charset="-122"/>
                <a:cs typeface="Arial" pitchFamily="34" charset="-120"/>
              </a:rPr>
              <a:t> ein historischer Durchschnitt und keine Prognose; ein einzelnes Jahr kann deutlich tiefer oder höher ausfallen [durch Annahmen des UBS CIO ersetzen]</a:t>
            </a:r>
            <a:endParaRPr lang="en-US" sz="1100" dirty="0"/>
          </a:p>
        </p:txBody>
      </p:sp>
      <p:sp>
        <p:nvSpPr>
          <p:cNvPr id="62" name="Text 59"/>
          <p:cNvSpPr/>
          <p:nvPr/>
        </p:nvSpPr>
        <p:spPr>
          <a:xfrm>
            <a:off x="8166100" y="5229225"/>
            <a:ext cx="3348736" cy="402590"/>
          </a:xfrm>
          <a:prstGeom prst="rect">
            <a:avLst/>
          </a:prstGeom>
          <a:noFill/>
          <a:ln/>
        </p:spPr>
        <p:txBody>
          <a:bodyPr wrap="square" lIns="0" tIns="0" rIns="0" bIns="0" rtlCol="0" anchor="t">
            <a:normAutofit/>
          </a:bodyPr>
          <a:lstStyle/>
          <a:p>
            <a:pPr marL="0" indent="0" algn="l">
              <a:lnSpc>
                <a:spcPts val="1485"/>
              </a:lnSpc>
              <a:buNone/>
            </a:pPr>
            <a:r>
              <a:rPr lang="en-US" sz="1100" b="1" dirty="0">
                <a:solidFill>
                  <a:srgbClr val="000000"/>
                </a:solidFill>
                <a:latin typeface="Arial" pitchFamily="34" charset="0"/>
                <a:ea typeface="Arial" pitchFamily="34" charset="-122"/>
                <a:cs typeface="Arial" pitchFamily="34" charset="-120"/>
              </a:rPr>
              <a:t>Wertschwankung:</a:t>
            </a:r>
            <a:r>
              <a:rPr lang="en-US" sz="1100" dirty="0">
                <a:solidFill>
                  <a:srgbClr val="000000"/>
                </a:solidFill>
                <a:latin typeface="Arial" pitchFamily="34" charset="0"/>
                <a:ea typeface="Arial" pitchFamily="34" charset="-122"/>
                <a:cs typeface="Arial" pitchFamily="34" charset="-120"/>
              </a:rPr>
              <a:t> hoch in der Aktienhälfte der Reserve</a:t>
            </a:r>
            <a:endParaRPr lang="en-US" sz="1100" dirty="0"/>
          </a:p>
        </p:txBody>
      </p:sp>
      <p:pic>
        <p:nvPicPr>
          <p:cNvPr id="63" name="Image 1"/>
          <p:cNvPicPr>
            <a:picLocks noChangeAspect="1"/>
          </p:cNvPicPr>
          <p:nvPr/>
        </p:nvPicPr>
        <p:blipFill>
          <a:blip r:embed="rId4"/>
          <a:srcRect/>
          <a:stretch/>
        </p:blipFill>
        <p:spPr>
          <a:xfrm>
            <a:off x="8166100" y="1365250"/>
            <a:ext cx="381000" cy="190500"/>
          </a:xfrm>
          <a:prstGeom prst="rect">
            <a:avLst/>
          </a:prstGeom>
        </p:spPr>
      </p:pic>
      <p:sp>
        <p:nvSpPr>
          <p:cNvPr id="65" name="Text 60"/>
          <p:cNvSpPr/>
          <p:nvPr/>
        </p:nvSpPr>
        <p:spPr>
          <a:xfrm>
            <a:off x="1397000" y="6233158"/>
            <a:ext cx="9679940" cy="42164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Nur zur Illustration und keine Empfehlung. 1 Geldmarktfonds: angenommene Rendite nach Kosten. Anleihen: aktuelle Renditen vor Kosten (Bondscovery, 28. Oktober 2026). Aktien: MSCI ACWI Index (EUR), netto, annualisiert vom 29. Dezember 2000 bis 30. September 2026. 2 Euribor für drei Monate, 27. Oktober 2026 (Euribor Rates). 3 Einfache Berechnung auf die vollen EUR 30 Mio. Die vergangene Wertentwicklung ist kein verlässlicher Indikator für künftige Ergebnisse.</a:t>
            </a:r>
            <a:endParaRPr lang="en-US" sz="800" dirty="0"/>
          </a:p>
        </p:txBody>
      </p:sp>
      <p:sp>
        <p:nvSpPr>
          <p:cNvPr id="66" name="Text 61"/>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Beispiel 2: Ein früher Markteinbruch ist das maßgebliche Szenario</a:t>
            </a:r>
            <a:endParaRPr lang="en-US" sz="2400" dirty="0"/>
          </a:p>
        </p:txBody>
      </p:sp>
      <p:sp>
        <p:nvSpPr>
          <p:cNvPr id="3" name="Text 1"/>
          <p:cNvSpPr/>
          <p:nvPr/>
        </p:nvSpPr>
        <p:spPr>
          <a:xfrm>
            <a:off x="520700" y="922027"/>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Einschätzung von Risikoszenarien für die renditeorientierte Reserve von EUR 30 Mio., illustrativ</a:t>
            </a:r>
            <a:endParaRPr lang="en-US" sz="1300" dirty="0"/>
          </a:p>
        </p:txBody>
      </p:sp>
      <p:sp>
        <p:nvSpPr>
          <p:cNvPr id="4" name="Shape 2"/>
          <p:cNvSpPr/>
          <p:nvPr/>
        </p:nvSpPr>
        <p:spPr>
          <a:xfrm>
            <a:off x="520700" y="1368425"/>
            <a:ext cx="11150600" cy="0"/>
          </a:xfrm>
          <a:prstGeom prst="line">
            <a:avLst/>
          </a:prstGeom>
          <a:noFill/>
          <a:ln w="6350">
            <a:solidFill>
              <a:srgbClr val="000000"/>
            </a:solidFill>
            <a:prstDash val="solid"/>
          </a:ln>
        </p:spPr>
      </p:sp>
      <p:sp>
        <p:nvSpPr>
          <p:cNvPr id="5" name="Shape 3"/>
          <p:cNvSpPr/>
          <p:nvPr/>
        </p:nvSpPr>
        <p:spPr>
          <a:xfrm>
            <a:off x="520700" y="4631055"/>
            <a:ext cx="11150600" cy="0"/>
          </a:xfrm>
          <a:prstGeom prst="line">
            <a:avLst/>
          </a:prstGeom>
          <a:noFill/>
          <a:ln w="6350">
            <a:solidFill>
              <a:srgbClr val="000000"/>
            </a:solidFill>
            <a:prstDash val="solid"/>
          </a:ln>
        </p:spPr>
      </p:sp>
      <p:sp>
        <p:nvSpPr>
          <p:cNvPr id="6" name="Shape 4"/>
          <p:cNvSpPr/>
          <p:nvPr/>
        </p:nvSpPr>
        <p:spPr>
          <a:xfrm>
            <a:off x="520700" y="1702440"/>
            <a:ext cx="11150600" cy="0"/>
          </a:xfrm>
          <a:prstGeom prst="line">
            <a:avLst/>
          </a:prstGeom>
          <a:noFill/>
          <a:ln w="6350">
            <a:solidFill>
              <a:srgbClr val="000000"/>
            </a:solidFill>
            <a:prstDash val="solid"/>
          </a:ln>
        </p:spPr>
      </p:sp>
      <p:sp>
        <p:nvSpPr>
          <p:cNvPr id="7" name="Text 5"/>
          <p:cNvSpPr/>
          <p:nvPr/>
        </p:nvSpPr>
        <p:spPr>
          <a:xfrm>
            <a:off x="1104900" y="1446535"/>
            <a:ext cx="2158365"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Szenario</a:t>
            </a:r>
            <a:endParaRPr lang="en-US" sz="1000" dirty="0"/>
          </a:p>
        </p:txBody>
      </p:sp>
      <p:sp>
        <p:nvSpPr>
          <p:cNvPr id="8" name="Text 6"/>
          <p:cNvSpPr/>
          <p:nvPr/>
        </p:nvSpPr>
        <p:spPr>
          <a:xfrm>
            <a:off x="3403600" y="1446535"/>
            <a:ext cx="2699019"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Was passiert</a:t>
            </a:r>
            <a:endParaRPr lang="en-US" sz="1000" dirty="0"/>
          </a:p>
        </p:txBody>
      </p:sp>
      <p:sp>
        <p:nvSpPr>
          <p:cNvPr id="9" name="Text 7"/>
          <p:cNvSpPr/>
          <p:nvPr/>
        </p:nvSpPr>
        <p:spPr>
          <a:xfrm>
            <a:off x="6227207" y="1446535"/>
            <a:ext cx="2699101"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Wirkung auf die Reserve</a:t>
            </a:r>
            <a:endParaRPr lang="en-US" sz="1000" dirty="0"/>
          </a:p>
        </p:txBody>
      </p:sp>
      <p:sp>
        <p:nvSpPr>
          <p:cNvPr id="10" name="Text 8"/>
          <p:cNvSpPr/>
          <p:nvPr/>
        </p:nvSpPr>
        <p:spPr>
          <a:xfrm>
            <a:off x="9050893" y="1446535"/>
            <a:ext cx="2699019" cy="203200"/>
          </a:xfrm>
          <a:prstGeom prst="rect">
            <a:avLst/>
          </a:prstGeom>
          <a:noFill/>
          <a:ln/>
        </p:spPr>
        <p:txBody>
          <a:bodyPr wrap="square" lIns="0" tIns="0" rIns="0" bIns="0" rtlCol="0" anchor="t">
            <a:normAutofit/>
          </a:bodyPr>
          <a:lstStyle/>
          <a:p>
            <a:pPr marL="0" indent="0" algn="l">
              <a:lnSpc>
                <a:spcPts val="1400"/>
              </a:lnSpc>
              <a:buNone/>
            </a:pPr>
            <a:r>
              <a:rPr lang="en-US" sz="1000" b="1" dirty="0">
                <a:solidFill>
                  <a:srgbClr val="000000"/>
                </a:solidFill>
                <a:latin typeface="Arial" pitchFamily="34" charset="0"/>
                <a:ea typeface="Arial" pitchFamily="34" charset="-122"/>
                <a:cs typeface="Arial" pitchFamily="34" charset="-120"/>
              </a:rPr>
              <a:t>Reaktion</a:t>
            </a:r>
            <a:endParaRPr lang="en-US" sz="1000" dirty="0"/>
          </a:p>
        </p:txBody>
      </p:sp>
      <p:sp>
        <p:nvSpPr>
          <p:cNvPr id="11" name="Shape 9"/>
          <p:cNvSpPr/>
          <p:nvPr/>
        </p:nvSpPr>
        <p:spPr>
          <a:xfrm>
            <a:off x="520700" y="2215513"/>
            <a:ext cx="11150600" cy="0"/>
          </a:xfrm>
          <a:prstGeom prst="line">
            <a:avLst/>
          </a:prstGeom>
          <a:noFill/>
          <a:ln w="6350">
            <a:solidFill>
              <a:srgbClr val="BFBFBF"/>
            </a:solidFill>
            <a:prstDash val="solid"/>
          </a:ln>
        </p:spPr>
      </p:sp>
      <p:sp>
        <p:nvSpPr>
          <p:cNvPr id="12" name="Text 10"/>
          <p:cNvSpPr/>
          <p:nvPr/>
        </p:nvSpPr>
        <p:spPr>
          <a:xfrm>
            <a:off x="520700" y="1788158"/>
            <a:ext cx="431800" cy="36830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1</a:t>
            </a:r>
            <a:endParaRPr lang="en-US" sz="1400" dirty="0"/>
          </a:p>
        </p:txBody>
      </p:sp>
      <p:sp>
        <p:nvSpPr>
          <p:cNvPr id="13" name="Text 11"/>
          <p:cNvSpPr/>
          <p:nvPr/>
        </p:nvSpPr>
        <p:spPr>
          <a:xfrm>
            <a:off x="1104900" y="1788158"/>
            <a:ext cx="2158365"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Aktien fallen um 13%, wie 2022</a:t>
            </a:r>
            <a:endParaRPr lang="en-US" sz="1100" dirty="0"/>
          </a:p>
        </p:txBody>
      </p:sp>
      <p:sp>
        <p:nvSpPr>
          <p:cNvPr id="14" name="Text 12"/>
          <p:cNvSpPr/>
          <p:nvPr/>
        </p:nvSpPr>
        <p:spPr>
          <a:xfrm>
            <a:off x="3403600" y="1788158"/>
            <a:ext cx="2699019"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Aktienteil verliert ca. EUR 2,0 Mio.</a:t>
            </a:r>
            <a:endParaRPr lang="en-US" sz="1000" dirty="0"/>
          </a:p>
        </p:txBody>
      </p:sp>
      <p:sp>
        <p:nvSpPr>
          <p:cNvPr id="15" name="Text 13"/>
          <p:cNvSpPr/>
          <p:nvPr/>
        </p:nvSpPr>
        <p:spPr>
          <a:xfrm>
            <a:off x="6227207" y="1788158"/>
            <a:ext cx="2699101"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Abrufe in den Jahren 1 und 2 werden weiter aus Geldmarktfonds und Anleihen bezahlt</a:t>
            </a:r>
            <a:endParaRPr lang="en-US" sz="1000" dirty="0"/>
          </a:p>
        </p:txBody>
      </p:sp>
      <p:sp>
        <p:nvSpPr>
          <p:cNvPr id="16" name="Text 14"/>
          <p:cNvSpPr/>
          <p:nvPr/>
        </p:nvSpPr>
        <p:spPr>
          <a:xfrm>
            <a:off x="9050893" y="1788158"/>
            <a:ext cx="2699019"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Halten; Aktien finanzieren Abrufe erst ab Jahr 3</a:t>
            </a:r>
            <a:endParaRPr lang="en-US" sz="1000" dirty="0"/>
          </a:p>
        </p:txBody>
      </p:sp>
      <p:sp>
        <p:nvSpPr>
          <p:cNvPr id="17" name="Shape 15"/>
          <p:cNvSpPr/>
          <p:nvPr/>
        </p:nvSpPr>
        <p:spPr>
          <a:xfrm>
            <a:off x="520700" y="2900047"/>
            <a:ext cx="11150600" cy="0"/>
          </a:xfrm>
          <a:prstGeom prst="line">
            <a:avLst/>
          </a:prstGeom>
          <a:noFill/>
          <a:ln w="6350">
            <a:solidFill>
              <a:srgbClr val="BFBFBF"/>
            </a:solidFill>
            <a:prstDash val="solid"/>
          </a:ln>
        </p:spPr>
      </p:sp>
      <p:sp>
        <p:nvSpPr>
          <p:cNvPr id="18" name="Text 16"/>
          <p:cNvSpPr/>
          <p:nvPr/>
        </p:nvSpPr>
        <p:spPr>
          <a:xfrm>
            <a:off x="520700" y="2301242"/>
            <a:ext cx="431800" cy="53975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2</a:t>
            </a:r>
            <a:endParaRPr lang="en-US" sz="1400" dirty="0"/>
          </a:p>
        </p:txBody>
      </p:sp>
      <p:sp>
        <p:nvSpPr>
          <p:cNvPr id="19" name="Text 17"/>
          <p:cNvSpPr/>
          <p:nvPr/>
        </p:nvSpPr>
        <p:spPr>
          <a:xfrm>
            <a:off x="1104900" y="2301242"/>
            <a:ext cx="2158365" cy="53975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Aktien fallen in Jahr 2 um 30%</a:t>
            </a:r>
            <a:endParaRPr lang="en-US" sz="1100" dirty="0"/>
          </a:p>
        </p:txBody>
      </p:sp>
      <p:sp>
        <p:nvSpPr>
          <p:cNvPr id="20" name="Text 18"/>
          <p:cNvSpPr/>
          <p:nvPr/>
        </p:nvSpPr>
        <p:spPr>
          <a:xfrm>
            <a:off x="3403600" y="2301242"/>
            <a:ext cx="2699019"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Aktienteil sinkt vor dem Abruf von EUR 7,2 Mio. in Jahr 3 auf ca. EUR 10,5 Mio.</a:t>
            </a:r>
            <a:endParaRPr lang="en-US" sz="1000" dirty="0"/>
          </a:p>
        </p:txBody>
      </p:sp>
      <p:sp>
        <p:nvSpPr>
          <p:cNvPr id="21" name="Text 19"/>
          <p:cNvSpPr/>
          <p:nvPr/>
        </p:nvSpPr>
        <p:spPr>
          <a:xfrm>
            <a:off x="6227207" y="2301242"/>
            <a:ext cx="2699101"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 Verkauf würde den Verlust festschreiben</a:t>
            </a:r>
            <a:endParaRPr lang="en-US" sz="1000" dirty="0"/>
          </a:p>
        </p:txBody>
      </p:sp>
      <p:sp>
        <p:nvSpPr>
          <p:cNvPr id="22" name="Text 20"/>
          <p:cNvSpPr/>
          <p:nvPr/>
        </p:nvSpPr>
        <p:spPr>
          <a:xfrm>
            <a:off x="9050893" y="2301242"/>
            <a:ext cx="2699019"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Kreditlinie für den Abruf in Jahr 3 nutzen und zurückzahlen, wenn sich die Märkte erholen</a:t>
            </a:r>
            <a:endParaRPr lang="en-US" sz="1000" dirty="0"/>
          </a:p>
        </p:txBody>
      </p:sp>
      <p:sp>
        <p:nvSpPr>
          <p:cNvPr id="23" name="Shape 21"/>
          <p:cNvSpPr/>
          <p:nvPr/>
        </p:nvSpPr>
        <p:spPr>
          <a:xfrm>
            <a:off x="520700" y="3584582"/>
            <a:ext cx="11150600" cy="0"/>
          </a:xfrm>
          <a:prstGeom prst="line">
            <a:avLst/>
          </a:prstGeom>
          <a:noFill/>
          <a:ln w="6350">
            <a:solidFill>
              <a:srgbClr val="BFBFBF"/>
            </a:solidFill>
            <a:prstDash val="solid"/>
          </a:ln>
        </p:spPr>
      </p:sp>
      <p:sp>
        <p:nvSpPr>
          <p:cNvPr id="24" name="Text 22"/>
          <p:cNvSpPr/>
          <p:nvPr/>
        </p:nvSpPr>
        <p:spPr>
          <a:xfrm>
            <a:off x="520700" y="2985777"/>
            <a:ext cx="431800" cy="53975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3</a:t>
            </a:r>
            <a:endParaRPr lang="en-US" sz="1400" dirty="0"/>
          </a:p>
        </p:txBody>
      </p:sp>
      <p:sp>
        <p:nvSpPr>
          <p:cNvPr id="25" name="Text 23"/>
          <p:cNvSpPr/>
          <p:nvPr/>
        </p:nvSpPr>
        <p:spPr>
          <a:xfrm>
            <a:off x="1104900" y="2985777"/>
            <a:ext cx="2158365" cy="53975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Ein Einbruch wie 2007 bis 2009</a:t>
            </a:r>
            <a:endParaRPr lang="en-US" sz="1100" dirty="0"/>
          </a:p>
        </p:txBody>
      </p:sp>
      <p:sp>
        <p:nvSpPr>
          <p:cNvPr id="26" name="Text 24"/>
          <p:cNvSpPr/>
          <p:nvPr/>
        </p:nvSpPr>
        <p:spPr>
          <a:xfrm>
            <a:off x="3403600" y="2985777"/>
            <a:ext cx="2699019"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Aktienteil verliert ca. EUR 8,0 Mio. und sinkt auf ca. EUR 7,0 Mio.</a:t>
            </a:r>
            <a:endParaRPr lang="en-US" sz="1000" dirty="0"/>
          </a:p>
        </p:txBody>
      </p:sp>
      <p:sp>
        <p:nvSpPr>
          <p:cNvPr id="27" name="Text 25"/>
          <p:cNvSpPr/>
          <p:nvPr/>
        </p:nvSpPr>
        <p:spPr>
          <a:xfrm>
            <a:off x="6227207" y="2985777"/>
            <a:ext cx="2699101"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Abrufe von EUR 18,0 Mio. ab Jahr 3 übersteigen Aktien und Produkt zusammen; auch die Beleihungswerte sinken</a:t>
            </a:r>
            <a:endParaRPr lang="en-US" sz="1000" dirty="0"/>
          </a:p>
        </p:txBody>
      </p:sp>
      <p:sp>
        <p:nvSpPr>
          <p:cNvPr id="28" name="Text 26"/>
          <p:cNvSpPr/>
          <p:nvPr/>
        </p:nvSpPr>
        <p:spPr>
          <a:xfrm>
            <a:off x="9050893" y="2985777"/>
            <a:ext cx="2699019" cy="53975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Die Lücke aus der Kreditlinie und weiterem Familienvermögen decken [Ergänzung Autor: Tragfähigkeit je Familie]</a:t>
            </a:r>
            <a:endParaRPr lang="en-US" sz="1000" dirty="0"/>
          </a:p>
        </p:txBody>
      </p:sp>
      <p:sp>
        <p:nvSpPr>
          <p:cNvPr id="29" name="Shape 27"/>
          <p:cNvSpPr/>
          <p:nvPr/>
        </p:nvSpPr>
        <p:spPr>
          <a:xfrm>
            <a:off x="520700" y="4097655"/>
            <a:ext cx="11150600" cy="0"/>
          </a:xfrm>
          <a:prstGeom prst="line">
            <a:avLst/>
          </a:prstGeom>
          <a:noFill/>
          <a:ln w="6350">
            <a:solidFill>
              <a:srgbClr val="BFBFBF"/>
            </a:solidFill>
            <a:prstDash val="solid"/>
          </a:ln>
        </p:spPr>
      </p:sp>
      <p:sp>
        <p:nvSpPr>
          <p:cNvPr id="30" name="Text 28"/>
          <p:cNvSpPr/>
          <p:nvPr/>
        </p:nvSpPr>
        <p:spPr>
          <a:xfrm>
            <a:off x="520700" y="3670300"/>
            <a:ext cx="431800" cy="36830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4</a:t>
            </a:r>
            <a:endParaRPr lang="en-US" sz="1400" dirty="0"/>
          </a:p>
        </p:txBody>
      </p:sp>
      <p:sp>
        <p:nvSpPr>
          <p:cNvPr id="31" name="Text 29"/>
          <p:cNvSpPr/>
          <p:nvPr/>
        </p:nvSpPr>
        <p:spPr>
          <a:xfrm>
            <a:off x="1104900" y="3670300"/>
            <a:ext cx="2158365" cy="36830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Die Barriere wird verletzt</a:t>
            </a:r>
            <a:endParaRPr lang="en-US" sz="1100" dirty="0"/>
          </a:p>
        </p:txBody>
      </p:sp>
      <p:sp>
        <p:nvSpPr>
          <p:cNvPr id="32" name="Text 30"/>
          <p:cNvSpPr/>
          <p:nvPr/>
        </p:nvSpPr>
        <p:spPr>
          <a:xfrm>
            <a:off x="3403600" y="3670300"/>
            <a:ext cx="2699019"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Das Produkt zahlt in Aktien oder in bar unter dem Nennwert zurück</a:t>
            </a:r>
            <a:endParaRPr lang="en-US" sz="1000" dirty="0"/>
          </a:p>
        </p:txBody>
      </p:sp>
      <p:sp>
        <p:nvSpPr>
          <p:cNvPr id="33" name="Text 31"/>
          <p:cNvSpPr/>
          <p:nvPr/>
        </p:nvSpPr>
        <p:spPr>
          <a:xfrm>
            <a:off x="6227207" y="3670300"/>
            <a:ext cx="2699101"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 Verlust auf einen Teil der EUR 3,0 Mio., gemindert durch den Kupon</a:t>
            </a:r>
            <a:endParaRPr lang="en-US" sz="1000" dirty="0"/>
          </a:p>
        </p:txBody>
      </p:sp>
      <p:sp>
        <p:nvSpPr>
          <p:cNvPr id="34" name="Text 32"/>
          <p:cNvSpPr/>
          <p:nvPr/>
        </p:nvSpPr>
        <p:spPr>
          <a:xfrm>
            <a:off x="9050893" y="3670300"/>
            <a:ext cx="2699019" cy="36830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Aktien halten oder verkaufen; Barriereprodukte klein halten</a:t>
            </a:r>
            <a:endParaRPr lang="en-US" sz="1000" dirty="0"/>
          </a:p>
        </p:txBody>
      </p:sp>
      <p:sp>
        <p:nvSpPr>
          <p:cNvPr id="35" name="Text 33"/>
          <p:cNvSpPr/>
          <p:nvPr/>
        </p:nvSpPr>
        <p:spPr>
          <a:xfrm>
            <a:off x="520700" y="4183385"/>
            <a:ext cx="431800" cy="388620"/>
          </a:xfrm>
          <a:prstGeom prst="rect">
            <a:avLst/>
          </a:prstGeom>
          <a:noFill/>
          <a:ln/>
        </p:spPr>
        <p:txBody>
          <a:bodyPr wrap="square" lIns="0" tIns="0" rIns="0" bIns="0" rtlCol="0" anchor="t">
            <a:normAutofit/>
          </a:bodyPr>
          <a:lstStyle/>
          <a:p>
            <a:pPr marL="0" indent="0" algn="l">
              <a:lnSpc>
                <a:spcPts val="1400"/>
              </a:lnSpc>
              <a:buNone/>
            </a:pPr>
            <a:r>
              <a:rPr lang="en-US" sz="1400" dirty="0">
                <a:solidFill>
                  <a:srgbClr val="E60000"/>
                </a:solidFill>
                <a:latin typeface="Arial" pitchFamily="34" charset="0"/>
                <a:ea typeface="Arial" pitchFamily="34" charset="-122"/>
                <a:cs typeface="Arial" pitchFamily="34" charset="-120"/>
              </a:rPr>
              <a:t>5</a:t>
            </a:r>
            <a:endParaRPr lang="en-US" sz="1400" dirty="0"/>
          </a:p>
        </p:txBody>
      </p:sp>
      <p:sp>
        <p:nvSpPr>
          <p:cNvPr id="36" name="Text 34"/>
          <p:cNvSpPr/>
          <p:nvPr/>
        </p:nvSpPr>
        <p:spPr>
          <a:xfrm>
            <a:off x="1104900" y="4183385"/>
            <a:ext cx="2158365" cy="388620"/>
          </a:xfrm>
          <a:prstGeom prst="rect">
            <a:avLst/>
          </a:prstGeom>
          <a:noFill/>
          <a:ln/>
        </p:spPr>
        <p:txBody>
          <a:bodyPr wrap="square" lIns="0" tIns="0" rIns="0" bIns="0" rtlCol="0" anchor="t">
            <a:normAutofit/>
          </a:bodyPr>
          <a:lstStyle/>
          <a:p>
            <a:pPr marL="0" indent="0" algn="l">
              <a:lnSpc>
                <a:spcPts val="1430"/>
              </a:lnSpc>
              <a:buNone/>
            </a:pPr>
            <a:r>
              <a:rPr lang="en-US" sz="1100" dirty="0">
                <a:solidFill>
                  <a:srgbClr val="000000"/>
                </a:solidFill>
                <a:latin typeface="Arial" pitchFamily="34" charset="0"/>
                <a:ea typeface="Arial" pitchFamily="34" charset="-122"/>
                <a:cs typeface="Arial" pitchFamily="34" charset="-120"/>
              </a:rPr>
              <a:t>Die EZB senkt die Zinsen um einen Punkt</a:t>
            </a:r>
            <a:endParaRPr lang="en-US" sz="1100" dirty="0"/>
          </a:p>
        </p:txBody>
      </p:sp>
      <p:sp>
        <p:nvSpPr>
          <p:cNvPr id="37" name="Text 35"/>
          <p:cNvSpPr/>
          <p:nvPr/>
        </p:nvSpPr>
        <p:spPr>
          <a:xfrm>
            <a:off x="3403600" y="4183385"/>
            <a:ext cx="2699019"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Der Geldmarktertrag sinkt um ca. EUR 45.000 pro Jahr</a:t>
            </a:r>
            <a:endParaRPr lang="en-US" sz="1000" dirty="0"/>
          </a:p>
        </p:txBody>
      </p:sp>
      <p:sp>
        <p:nvSpPr>
          <p:cNvPr id="38" name="Text 36"/>
          <p:cNvSpPr/>
          <p:nvPr/>
        </p:nvSpPr>
        <p:spPr>
          <a:xfrm>
            <a:off x="6227207" y="4183385"/>
            <a:ext cx="2699101"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Eine genutzte Kreditlinie wird mit sinkendem Euribor günstiger</a:t>
            </a:r>
            <a:endParaRPr lang="en-US" sz="1000" dirty="0"/>
          </a:p>
        </p:txBody>
      </p:sp>
      <p:sp>
        <p:nvSpPr>
          <p:cNvPr id="39" name="Text 37"/>
          <p:cNvSpPr/>
          <p:nvPr/>
        </p:nvSpPr>
        <p:spPr>
          <a:xfrm>
            <a:off x="9050893" y="4183385"/>
            <a:ext cx="2699019" cy="388620"/>
          </a:xfrm>
          <a:prstGeom prst="rect">
            <a:avLst/>
          </a:prstGeom>
          <a:noFill/>
          <a:ln/>
        </p:spPr>
        <p:txBody>
          <a:bodyPr wrap="square" lIns="0" tIns="0" rIns="0" bIns="0" rtlCol="0" anchor="t">
            <a:normAutofit/>
          </a:bodyPr>
          <a:lstStyle/>
          <a:p>
            <a:pPr marL="0" indent="0" algn="l">
              <a:lnSpc>
                <a:spcPts val="1350"/>
              </a:lnSpc>
              <a:buNone/>
            </a:pPr>
            <a:r>
              <a:rPr lang="en-US" sz="1000" dirty="0">
                <a:solidFill>
                  <a:srgbClr val="000000"/>
                </a:solidFill>
                <a:latin typeface="Arial" pitchFamily="34" charset="0"/>
                <a:ea typeface="Arial" pitchFamily="34" charset="-122"/>
                <a:cs typeface="Arial" pitchFamily="34" charset="-120"/>
              </a:rPr>
              <a:t>Keine nötig</a:t>
            </a:r>
            <a:endParaRPr lang="en-US" sz="1000" dirty="0"/>
          </a:p>
        </p:txBody>
      </p:sp>
      <p:sp>
        <p:nvSpPr>
          <p:cNvPr id="40" name="Text 38"/>
          <p:cNvSpPr/>
          <p:nvPr/>
        </p:nvSpPr>
        <p:spPr>
          <a:xfrm>
            <a:off x="520700" y="4837435"/>
            <a:ext cx="11150600" cy="631190"/>
          </a:xfrm>
          <a:prstGeom prst="rect">
            <a:avLst/>
          </a:prstGeom>
          <a:solidFill>
            <a:srgbClr val="ECEBE4"/>
          </a:solidFill>
          <a:ln/>
        </p:spPr>
        <p:txBody>
          <a:bodyPr wrap="square" lIns="203200" tIns="127000" rIns="0" bIns="101600" rtlCol="0" anchor="t">
            <a:normAutofit/>
          </a:bodyPr>
          <a:lstStyle/>
          <a:p>
            <a:pPr marL="0" indent="0" algn="l">
              <a:lnSpc>
                <a:spcPts val="1485"/>
              </a:lnSpc>
              <a:buNone/>
            </a:pPr>
            <a:r>
              <a:rPr lang="en-US" sz="1100" dirty="0">
                <a:solidFill>
                  <a:srgbClr val="E60000"/>
                </a:solidFill>
                <a:latin typeface="Arial" pitchFamily="34" charset="0"/>
                <a:ea typeface="Arial" pitchFamily="34" charset="-122"/>
                <a:cs typeface="Arial" pitchFamily="34" charset="-120"/>
              </a:rPr>
              <a:t>Einschätzung:</a:t>
            </a:r>
            <a:r>
              <a:rPr lang="en-US" sz="1100" dirty="0">
                <a:solidFill>
                  <a:srgbClr val="000000"/>
                </a:solidFill>
                <a:latin typeface="Arial" pitchFamily="34" charset="0"/>
                <a:ea typeface="Arial" pitchFamily="34" charset="-122"/>
                <a:cs typeface="Arial" pitchFamily="34" charset="-120"/>
              </a:rPr>
              <a:t> diese Reserve passt zu einer Familie, die einen Rückgang der Reserve um rund EUR 8 Mio. aus anderen Mitteln tragen könnte, ohne ihr Private Equity Programm zu ändern.</a:t>
            </a:r>
            <a:endParaRPr lang="en-US" sz="1100" dirty="0"/>
          </a:p>
        </p:txBody>
      </p:sp>
      <p:sp>
        <p:nvSpPr>
          <p:cNvPr id="42" name="Text 39"/>
          <p:cNvSpPr/>
          <p:nvPr/>
        </p:nvSpPr>
        <p:spPr>
          <a:xfrm>
            <a:off x="1397000" y="6365242"/>
            <a:ext cx="9679940" cy="28956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Illustrative einfache Berechnungen auf den Aktienteil von EUR 15 Mio. Rückgänge von 13,01% (Kalenderjahr 2022) und 53,06% (15. Juni 2007 bis 9. März 2009) gemäß MSCI ACWI Index (EUR) Factsheet, netto, Daten per 30. September 2026. Der Rückgang um 30% ist ein hypothetischer Fall. Die vergangene Wertentwicklung ist kein verlässlicher Indikator für künftige Ergebnisse.</a:t>
            </a:r>
            <a:endParaRPr lang="en-US" sz="800" dirty="0"/>
          </a:p>
        </p:txBody>
      </p:sp>
      <p:sp>
        <p:nvSpPr>
          <p:cNvPr id="43" name="Text 40"/>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20</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Vier Schritte von der Diskussion zur investierten Reserve</a:t>
            </a:r>
            <a:endParaRPr lang="en-US" sz="2400" dirty="0"/>
          </a:p>
        </p:txBody>
      </p:sp>
      <p:sp>
        <p:nvSpPr>
          <p:cNvPr id="3" name="Text 1"/>
          <p:cNvSpPr/>
          <p:nvPr/>
        </p:nvSpPr>
        <p:spPr>
          <a:xfrm>
            <a:off x="520700" y="922027"/>
            <a:ext cx="11485118" cy="2400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Arial" pitchFamily="34" charset="0"/>
                <a:ea typeface="Arial" pitchFamily="34" charset="-122"/>
                <a:cs typeface="Arial" pitchFamily="34" charset="-120"/>
              </a:rPr>
              <a:t>Wir würden jeden Schritt für die drei Familien einzeln ausgestalten</a:t>
            </a:r>
            <a:endParaRPr lang="en-US" sz="1300" dirty="0"/>
          </a:p>
        </p:txBody>
      </p:sp>
      <p:sp>
        <p:nvSpPr>
          <p:cNvPr id="4" name="Text 2"/>
          <p:cNvSpPr/>
          <p:nvPr/>
        </p:nvSpPr>
        <p:spPr>
          <a:xfrm>
            <a:off x="520700" y="1644650"/>
            <a:ext cx="2302256"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1</a:t>
            </a:r>
            <a:endParaRPr lang="en-US" sz="5600" dirty="0"/>
          </a:p>
        </p:txBody>
      </p:sp>
      <p:sp>
        <p:nvSpPr>
          <p:cNvPr id="5" name="Text 3"/>
          <p:cNvSpPr/>
          <p:nvPr/>
        </p:nvSpPr>
        <p:spPr>
          <a:xfrm>
            <a:off x="520700" y="2711450"/>
            <a:ext cx="2302256" cy="288290"/>
          </a:xfrm>
          <a:prstGeom prst="rect">
            <a:avLst/>
          </a:prstGeom>
          <a:noFill/>
          <a:ln/>
        </p:spPr>
        <p:txBody>
          <a:bodyPr wrap="square" lIns="0" tIns="0" rIns="0" bIns="0" rtlCol="0" anchor="t">
            <a:normAutofit/>
          </a:bodyPr>
          <a:lstStyle/>
          <a:p>
            <a:pPr marL="0" indent="0" algn="l">
              <a:lnSpc>
                <a:spcPts val="2070"/>
              </a:lnSpc>
              <a:buNone/>
            </a:pPr>
            <a:r>
              <a:rPr lang="en-US" sz="1800" dirty="0">
                <a:solidFill>
                  <a:srgbClr val="E60000"/>
                </a:solidFill>
                <a:latin typeface="Arial" pitchFamily="34" charset="0"/>
                <a:ea typeface="Arial" pitchFamily="34" charset="-122"/>
                <a:cs typeface="Arial" pitchFamily="34" charset="-120"/>
              </a:rPr>
              <a:t>Daten teilen</a:t>
            </a:r>
            <a:endParaRPr lang="en-US" sz="1800" dirty="0"/>
          </a:p>
        </p:txBody>
      </p:sp>
      <p:sp>
        <p:nvSpPr>
          <p:cNvPr id="6" name="Text 4"/>
          <p:cNvSpPr/>
          <p:nvPr/>
        </p:nvSpPr>
        <p:spPr>
          <a:xfrm>
            <a:off x="520700" y="3075942"/>
            <a:ext cx="2302256" cy="87884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Arial" pitchFamily="34" charset="0"/>
                <a:ea typeface="Arial" pitchFamily="34" charset="-122"/>
                <a:cs typeface="Arial" pitchFamily="34" charset="-120"/>
              </a:rPr>
              <a:t>Abrufpläne, Angaben der Manager und die aktuellen Konditionen bei den lokalen Banken</a:t>
            </a:r>
            <a:endParaRPr lang="en-US" sz="1200" dirty="0"/>
          </a:p>
        </p:txBody>
      </p:sp>
      <p:pic>
        <p:nvPicPr>
          <p:cNvPr id="7" name="Image 0"/>
          <p:cNvPicPr>
            <a:picLocks noChangeAspect="1"/>
          </p:cNvPicPr>
          <p:nvPr/>
        </p:nvPicPr>
        <p:blipFill>
          <a:blip r:embed="rId3"/>
          <a:srcRect/>
          <a:stretch/>
        </p:blipFill>
        <p:spPr>
          <a:xfrm>
            <a:off x="2984500" y="1644650"/>
            <a:ext cx="279400" cy="2794000"/>
          </a:xfrm>
          <a:prstGeom prst="rect">
            <a:avLst/>
          </a:prstGeom>
        </p:spPr>
      </p:pic>
      <p:sp>
        <p:nvSpPr>
          <p:cNvPr id="8" name="Text 5"/>
          <p:cNvSpPr/>
          <p:nvPr/>
        </p:nvSpPr>
        <p:spPr>
          <a:xfrm>
            <a:off x="3492500" y="1644650"/>
            <a:ext cx="2302256"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2</a:t>
            </a:r>
            <a:endParaRPr lang="en-US" sz="5600" dirty="0"/>
          </a:p>
        </p:txBody>
      </p:sp>
      <p:sp>
        <p:nvSpPr>
          <p:cNvPr id="9" name="Text 6"/>
          <p:cNvSpPr/>
          <p:nvPr/>
        </p:nvSpPr>
        <p:spPr>
          <a:xfrm>
            <a:off x="3492500" y="2711450"/>
            <a:ext cx="2302256" cy="551180"/>
          </a:xfrm>
          <a:prstGeom prst="rect">
            <a:avLst/>
          </a:prstGeom>
          <a:noFill/>
          <a:ln/>
        </p:spPr>
        <p:txBody>
          <a:bodyPr wrap="square" lIns="0" tIns="0" rIns="0" bIns="0" rtlCol="0" anchor="t">
            <a:normAutofit/>
          </a:bodyPr>
          <a:lstStyle/>
          <a:p>
            <a:pPr marL="0" indent="0" algn="l">
              <a:lnSpc>
                <a:spcPts val="2070"/>
              </a:lnSpc>
              <a:buNone/>
            </a:pPr>
            <a:r>
              <a:rPr lang="en-US" sz="1800" dirty="0">
                <a:solidFill>
                  <a:srgbClr val="E60000"/>
                </a:solidFill>
                <a:latin typeface="Arial" pitchFamily="34" charset="0"/>
                <a:ea typeface="Arial" pitchFamily="34" charset="-122"/>
                <a:cs typeface="Arial" pitchFamily="34" charset="-120"/>
              </a:rPr>
              <a:t>Risikobudget vereinbaren</a:t>
            </a:r>
            <a:endParaRPr lang="en-US" sz="1800" dirty="0"/>
          </a:p>
        </p:txBody>
      </p:sp>
      <p:sp>
        <p:nvSpPr>
          <p:cNvPr id="10" name="Text 7"/>
          <p:cNvSpPr/>
          <p:nvPr/>
        </p:nvSpPr>
        <p:spPr>
          <a:xfrm>
            <a:off x="3492500" y="3338835"/>
            <a:ext cx="2302256" cy="66548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Arial" pitchFamily="34" charset="0"/>
                <a:ea typeface="Arial" pitchFamily="34" charset="-122"/>
                <a:cs typeface="Arial" pitchFamily="34" charset="-120"/>
              </a:rPr>
              <a:t>Toleranz für Zwischenverluste, Bereitschaft für eine Kreditlinie und Zuständigkeiten</a:t>
            </a:r>
            <a:endParaRPr lang="en-US" sz="1200" dirty="0"/>
          </a:p>
        </p:txBody>
      </p:sp>
      <p:pic>
        <p:nvPicPr>
          <p:cNvPr id="11" name="Image 1"/>
          <p:cNvPicPr>
            <a:picLocks noChangeAspect="1"/>
          </p:cNvPicPr>
          <p:nvPr/>
        </p:nvPicPr>
        <p:blipFill>
          <a:blip r:embed="rId3"/>
          <a:srcRect/>
          <a:stretch/>
        </p:blipFill>
        <p:spPr>
          <a:xfrm>
            <a:off x="5956300" y="1644650"/>
            <a:ext cx="279400" cy="2794000"/>
          </a:xfrm>
          <a:prstGeom prst="rect">
            <a:avLst/>
          </a:prstGeom>
        </p:spPr>
      </p:pic>
      <p:sp>
        <p:nvSpPr>
          <p:cNvPr id="12" name="Text 8"/>
          <p:cNvSpPr/>
          <p:nvPr/>
        </p:nvSpPr>
        <p:spPr>
          <a:xfrm>
            <a:off x="6464300" y="1644650"/>
            <a:ext cx="2302256"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3</a:t>
            </a:r>
            <a:endParaRPr lang="en-US" sz="5600" dirty="0"/>
          </a:p>
        </p:txBody>
      </p:sp>
      <p:sp>
        <p:nvSpPr>
          <p:cNvPr id="13" name="Text 9"/>
          <p:cNvSpPr/>
          <p:nvPr/>
        </p:nvSpPr>
        <p:spPr>
          <a:xfrm>
            <a:off x="6464300" y="2711450"/>
            <a:ext cx="2302256" cy="551180"/>
          </a:xfrm>
          <a:prstGeom prst="rect">
            <a:avLst/>
          </a:prstGeom>
          <a:noFill/>
          <a:ln/>
        </p:spPr>
        <p:txBody>
          <a:bodyPr wrap="square" lIns="0" tIns="0" rIns="0" bIns="0" rtlCol="0" anchor="t">
            <a:normAutofit/>
          </a:bodyPr>
          <a:lstStyle/>
          <a:p>
            <a:pPr marL="0" indent="0" algn="l">
              <a:lnSpc>
                <a:spcPts val="2070"/>
              </a:lnSpc>
              <a:buNone/>
            </a:pPr>
            <a:r>
              <a:rPr lang="en-US" sz="1800" dirty="0">
                <a:solidFill>
                  <a:srgbClr val="E60000"/>
                </a:solidFill>
                <a:latin typeface="Arial" pitchFamily="34" charset="0"/>
                <a:ea typeface="Arial" pitchFamily="34" charset="-122"/>
                <a:cs typeface="Arial" pitchFamily="34" charset="-120"/>
              </a:rPr>
              <a:t>Bemessen und auswählen</a:t>
            </a:r>
            <a:endParaRPr lang="en-US" sz="1800" dirty="0"/>
          </a:p>
        </p:txBody>
      </p:sp>
      <p:sp>
        <p:nvSpPr>
          <p:cNvPr id="14" name="Text 10"/>
          <p:cNvSpPr/>
          <p:nvPr/>
        </p:nvSpPr>
        <p:spPr>
          <a:xfrm>
            <a:off x="6464300" y="3338835"/>
            <a:ext cx="2302256" cy="87884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Arial" pitchFamily="34" charset="0"/>
                <a:ea typeface="Arial" pitchFamily="34" charset="-122"/>
                <a:cs typeface="Arial" pitchFamily="34" charset="-120"/>
              </a:rPr>
              <a:t>Wir schlagen für jede Familie Stufengrößen und Instrumente vor, mit indikativen Bedingungen für Produkte und Kreditlinie</a:t>
            </a:r>
            <a:endParaRPr lang="en-US" sz="1200" dirty="0"/>
          </a:p>
        </p:txBody>
      </p:sp>
      <p:pic>
        <p:nvPicPr>
          <p:cNvPr id="15" name="Image 2"/>
          <p:cNvPicPr>
            <a:picLocks noChangeAspect="1"/>
          </p:cNvPicPr>
          <p:nvPr/>
        </p:nvPicPr>
        <p:blipFill>
          <a:blip r:embed="rId3"/>
          <a:srcRect/>
          <a:stretch/>
        </p:blipFill>
        <p:spPr>
          <a:xfrm>
            <a:off x="8928100" y="1644650"/>
            <a:ext cx="279400" cy="2794000"/>
          </a:xfrm>
          <a:prstGeom prst="rect">
            <a:avLst/>
          </a:prstGeom>
        </p:spPr>
      </p:pic>
      <p:sp>
        <p:nvSpPr>
          <p:cNvPr id="16" name="Text 11"/>
          <p:cNvSpPr/>
          <p:nvPr/>
        </p:nvSpPr>
        <p:spPr>
          <a:xfrm>
            <a:off x="9436100" y="1644650"/>
            <a:ext cx="2302256" cy="736600"/>
          </a:xfrm>
          <a:prstGeom prst="rect">
            <a:avLst/>
          </a:prstGeom>
          <a:noFill/>
          <a:ln/>
        </p:spPr>
        <p:txBody>
          <a:bodyPr wrap="square" lIns="0" tIns="0" rIns="0" bIns="0" rtlCol="0" anchor="t">
            <a:normAutofit/>
          </a:bodyPr>
          <a:lstStyle/>
          <a:p>
            <a:pPr marL="0" indent="0" algn="l">
              <a:lnSpc>
                <a:spcPts val="5600"/>
              </a:lnSpc>
              <a:buNone/>
            </a:pPr>
            <a:r>
              <a:rPr lang="en-US" sz="5600" dirty="0">
                <a:solidFill>
                  <a:srgbClr val="000000"/>
                </a:solidFill>
                <a:latin typeface="Arial" pitchFamily="34" charset="0"/>
                <a:ea typeface="Arial" pitchFamily="34" charset="-122"/>
                <a:cs typeface="Arial" pitchFamily="34" charset="-120"/>
              </a:rPr>
              <a:t>4</a:t>
            </a:r>
            <a:endParaRPr lang="en-US" sz="5600" dirty="0"/>
          </a:p>
        </p:txBody>
      </p:sp>
      <p:sp>
        <p:nvSpPr>
          <p:cNvPr id="17" name="Text 12"/>
          <p:cNvSpPr/>
          <p:nvPr/>
        </p:nvSpPr>
        <p:spPr>
          <a:xfrm>
            <a:off x="9436100" y="2711450"/>
            <a:ext cx="2302256" cy="551180"/>
          </a:xfrm>
          <a:prstGeom prst="rect">
            <a:avLst/>
          </a:prstGeom>
          <a:noFill/>
          <a:ln/>
        </p:spPr>
        <p:txBody>
          <a:bodyPr wrap="square" lIns="0" tIns="0" rIns="0" bIns="0" rtlCol="0" anchor="t">
            <a:normAutofit/>
          </a:bodyPr>
          <a:lstStyle/>
          <a:p>
            <a:pPr marL="0" indent="0" algn="l">
              <a:lnSpc>
                <a:spcPts val="2070"/>
              </a:lnSpc>
              <a:buNone/>
            </a:pPr>
            <a:r>
              <a:rPr lang="en-US" sz="1800" dirty="0">
                <a:solidFill>
                  <a:srgbClr val="E60000"/>
                </a:solidFill>
                <a:latin typeface="Arial" pitchFamily="34" charset="0"/>
                <a:ea typeface="Arial" pitchFamily="34" charset="-122"/>
                <a:cs typeface="Arial" pitchFamily="34" charset="-120"/>
              </a:rPr>
              <a:t>Umsetzen und überprüfen</a:t>
            </a:r>
            <a:endParaRPr lang="en-US" sz="1800" dirty="0"/>
          </a:p>
        </p:txBody>
      </p:sp>
      <p:sp>
        <p:nvSpPr>
          <p:cNvPr id="18" name="Text 13"/>
          <p:cNvSpPr/>
          <p:nvPr/>
        </p:nvSpPr>
        <p:spPr>
          <a:xfrm>
            <a:off x="9436100" y="3338835"/>
            <a:ext cx="2302256" cy="66548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Arial" pitchFamily="34" charset="0"/>
                <a:ea typeface="Arial" pitchFamily="34" charset="-122"/>
                <a:cs typeface="Arial" pitchFamily="34" charset="-120"/>
              </a:rPr>
              <a:t>Die Stufen schrittweise aufbauen und die Abrufe jedes Quartal mit der Reserve abgleichen</a:t>
            </a:r>
            <a:endParaRPr lang="en-US" sz="1200" dirty="0"/>
          </a:p>
        </p:txBody>
      </p:sp>
      <p:sp>
        <p:nvSpPr>
          <p:cNvPr id="20" name="Text 14"/>
          <p:cNvSpPr/>
          <p:nvPr/>
        </p:nvSpPr>
        <p:spPr>
          <a:xfrm>
            <a:off x="1397000" y="6497327"/>
            <a:ext cx="9679940" cy="157480"/>
          </a:xfrm>
          <a:prstGeom prst="rect">
            <a:avLst/>
          </a:prstGeom>
          <a:noFill/>
          <a:ln/>
        </p:spPr>
        <p:txBody>
          <a:bodyPr wrap="square" lIns="0" tIns="0" rIns="0" bIns="0" rtlCol="0" anchor="t">
            <a:normAutofit/>
          </a:bodyPr>
          <a:lstStyle/>
          <a:p>
            <a:pPr marL="0" indent="0" algn="l">
              <a:lnSpc>
                <a:spcPts val="1040"/>
              </a:lnSpc>
              <a:buNone/>
            </a:pPr>
            <a:r>
              <a:rPr lang="en-US" sz="800" dirty="0">
                <a:solidFill>
                  <a:srgbClr val="000000"/>
                </a:solidFill>
                <a:latin typeface="Arial" pitchFamily="34" charset="0"/>
                <a:ea typeface="Arial" pitchFamily="34" charset="-122"/>
                <a:cs typeface="Arial" pitchFamily="34" charset="-120"/>
              </a:rPr>
              <a:t>[Zeitplan und Zuständigkeiten für jeden Schritt zu vereinbaren]</a:t>
            </a:r>
            <a:endParaRPr lang="en-US" sz="800" dirty="0"/>
          </a:p>
        </p:txBody>
      </p:sp>
      <p:sp>
        <p:nvSpPr>
          <p:cNvPr id="21" name="Text 15"/>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21</a:t>
            </a:r>
            <a:endParaRPr lang="en-US" sz="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520700" y="482600"/>
            <a:ext cx="11485118" cy="375920"/>
          </a:xfrm>
          <a:prstGeom prst="rect">
            <a:avLst/>
          </a:prstGeom>
          <a:noFill/>
          <a:ln/>
        </p:spPr>
        <p:txBody>
          <a:bodyPr wrap="square" lIns="0" tIns="0" rIns="0" bIns="0" rtlCol="0" anchor="t">
            <a:normAutofit/>
          </a:bodyPr>
          <a:lstStyle/>
          <a:p>
            <a:pPr marL="0" indent="0" algn="l">
              <a:lnSpc>
                <a:spcPts val="2760"/>
              </a:lnSpc>
              <a:buNone/>
            </a:pPr>
            <a:r>
              <a:rPr lang="en-US" sz="2400" b="0" i="0" dirty="0">
                <a:solidFill>
                  <a:srgbClr val="000000"/>
                </a:solidFill>
                <a:latin typeface="Arial" pitchFamily="34" charset="0"/>
                <a:ea typeface="Arial" pitchFamily="34" charset="-122"/>
                <a:cs typeface="Arial" pitchFamily="34" charset="-120"/>
              </a:rPr>
              <a:t>Rechtliche Hinweise</a:t>
            </a:r>
            <a:endParaRPr lang="en-US" sz="2400" dirty="0"/>
          </a:p>
        </p:txBody>
      </p:sp>
      <p:sp>
        <p:nvSpPr>
          <p:cNvPr id="5" name="Text 2"/>
          <p:cNvSpPr/>
          <p:nvPr/>
        </p:nvSpPr>
        <p:spPr>
          <a:xfrm>
            <a:off x="11239500" y="6438900"/>
            <a:ext cx="431800" cy="149860"/>
          </a:xfrm>
          <a:prstGeom prst="rect">
            <a:avLst/>
          </a:prstGeom>
          <a:noFill/>
          <a:ln/>
        </p:spPr>
        <p:txBody>
          <a:bodyPr wrap="square" lIns="0" tIns="0" rIns="0" bIns="0" rtlCol="0" anchor="t">
            <a:normAutofit/>
          </a:bodyPr>
          <a:lstStyle/>
          <a:p>
            <a:pPr marL="0" indent="0" algn="r">
              <a:lnSpc>
                <a:spcPts val="980"/>
              </a:lnSpc>
              <a:buNone/>
            </a:pPr>
            <a:r>
              <a:rPr lang="en-US" sz="700" dirty="0">
                <a:solidFill>
                  <a:srgbClr val="000000"/>
                </a:solidFill>
                <a:latin typeface="Arial" pitchFamily="34" charset="0"/>
                <a:ea typeface="Arial" pitchFamily="34" charset="-122"/>
                <a:cs typeface="Arial" pitchFamily="34" charset="-120"/>
              </a:rPr>
              <a:t>22</a:t>
            </a:r>
            <a:endParaRPr lang="en-US" sz="700" dirty="0"/>
          </a:p>
        </p:txBody>
      </p:sp>
    </p:spTree>
  </p:cSld>
  <p:clrMapOvr>
    <a:masterClrMapping/>
  </p:clrMapOvr>
</p:sld>
</file>

<file path=ppt/theme/theme1.xml><?xml version="1.0" encoding="utf-8"?>
<a:theme xmlns:a="http://schemas.openxmlformats.org/drawingml/2006/main" name="Liquiditätsreserve für offene Kapitalzusagen">
  <a:themeElements>
    <a:clrScheme name="Liquiditätsreserve für offene Kapitalzusagen">
      <a:dk1>
        <a:srgbClr val="000000"/>
      </a:dk1>
      <a:lt1>
        <a:srgbClr val="FFFFFF"/>
      </a:lt1>
      <a:dk2>
        <a:srgbClr val="404040"/>
      </a:dk2>
      <a:lt2>
        <a:srgbClr val="E6E6E6"/>
      </a:lt2>
      <a:accent1>
        <a:srgbClr val="E60000"/>
      </a:accent1>
      <a:accent2>
        <a:srgbClr val="8A000A"/>
      </a:accent2>
      <a:accent3>
        <a:srgbClr val="946F29"/>
      </a:accent3>
      <a:accent4>
        <a:srgbClr val="B98E2C"/>
      </a:accent4>
      <a:accent5>
        <a:srgbClr val="5A5D5C"/>
      </a:accent5>
      <a:accent6>
        <a:srgbClr val="8E8D83"/>
      </a:accent6>
      <a:hlink>
        <a:srgbClr val="0563C1"/>
      </a:hlink>
      <a:folHlink>
        <a:srgbClr val="954F72"/>
      </a:folHlink>
    </a:clrScheme>
    <a:fontScheme name="Liquiditätsreserve für offene Kapitalzusagen">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6526</Words>
  <Application>Microsoft Office PowerPoint</Application>
  <PresentationFormat>Widescreen</PresentationFormat>
  <Paragraphs>649</Paragraphs>
  <Slides>21</Slides>
  <Notes>21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Liquiditätsreserve für offene Kapitalzusagen</vt:lpstr>
      <vt:lpstr>Offene Kapitalzusagen gezielt anlegen</vt:lpstr>
      <vt:lpstr>Agenda</vt:lpstr>
      <vt:lpstr>Offene Zusagen haben eine bekannte Höhe, aber einen unsicheren Zeitpunkt</vt:lpstr>
      <vt:lpstr>Längere Laufzeiten bringen auch gegenüber Geldmarktfonds Mehrertrag</vt:lpstr>
      <vt:lpstr>Jede Lösung wägt Finanzierungssicherheit gegen Ertragspotenzial ab</vt:lpstr>
      <vt:lpstr>Jeder Teil der Reserve wird auf die erwarteten Abrufe abgestimmt</vt:lpstr>
      <vt:lpstr>Acht Eingangsparameter bestimmen die passende Mischung je Familie</vt:lpstr>
      <vt:lpstr>Sechs Lösungen im Vergleich nach Ertrag, Liquidität und Risiko</vt:lpstr>
      <vt:lpstr>Jede Lösung reagiert anders, wenn Märkte oder Abrufe überraschen</vt:lpstr>
      <vt:lpstr>Geldmarktfonds und Zertifikate halten die Reserve verfügbar</vt:lpstr>
      <vt:lpstr>Festgeld sichert einen festen Zins für bis zu einem Jahr</vt:lpstr>
      <vt:lpstr>Eine Anleihenleiter sichert die heutigen Renditen bis zu jedem Abruf</vt:lpstr>
      <vt:lpstr>Ein ausgewogenes Portfolio bringt Wachstum für später erwartete Abrufe</vt:lpstr>
      <vt:lpstr>Aktien bieten das höchste Ertragspotenzial und brauchen eine Absicherung</vt:lpstr>
      <vt:lpstr>Strukturierte Lösungen richten die Auszahlung auf einen Abruftermin aus</vt:lpstr>
      <vt:lpstr>Beispiel 1: Konservative Reserve finanziert Abrufe aus fälligen Anlagen</vt:lpstr>
      <vt:lpstr>Beispiel 1: Die Hauptrisiken sind tiefere Zinsen und schnellere Abrufe</vt:lpstr>
      <vt:lpstr>Beispiel 2: Renditeorientierte Reserve legt spätere Abrufe in Aktien an</vt:lpstr>
      <vt:lpstr>Beispiel 2: Ein früher Markteinbruch ist das maßgebliche Szenario</vt:lpstr>
      <vt:lpstr>Vier Schritte von der Diskussion zur investierten Reserve</vt:lpstr>
      <vt:lpstr>Rechtliche Hinweise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Liquiditätsreserve für offene Kapitalzusagen</dc:title>
  <dc:subject/>
  <dc:creator>Hubert Krassnitzer</dc:creator>
  <cp:lastModifiedBy>Hubert Krassnitzer</cp:lastModifiedBy>
  <cp:revision>2</cp:revision>
  <dcterms:created xsi:type="dcterms:W3CDTF">2026-10-29T16:58:12Z</dcterms:created>
  <dcterms:modified xsi:type="dcterms:W3CDTF">2026-10-29T16:59:51Z</dcterms:modified>
</cp:coreProperties>
</file>